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89" r:id="rId7"/>
    <p:sldId id="259" r:id="rId8"/>
    <p:sldId id="260" r:id="rId9"/>
    <p:sldId id="261" r:id="rId10"/>
    <p:sldId id="267" r:id="rId11"/>
    <p:sldId id="262" r:id="rId12"/>
    <p:sldId id="263" r:id="rId13"/>
    <p:sldId id="280" r:id="rId14"/>
    <p:sldId id="268" r:id="rId15"/>
    <p:sldId id="271" r:id="rId16"/>
    <p:sldId id="264" r:id="rId17"/>
    <p:sldId id="291" r:id="rId18"/>
    <p:sldId id="297" r:id="rId19"/>
    <p:sldId id="285" r:id="rId20"/>
    <p:sldId id="270" r:id="rId21"/>
    <p:sldId id="306" r:id="rId22"/>
    <p:sldId id="282" r:id="rId23"/>
    <p:sldId id="281" r:id="rId24"/>
    <p:sldId id="284" r:id="rId25"/>
    <p:sldId id="286" r:id="rId26"/>
    <p:sldId id="265" r:id="rId27"/>
    <p:sldId id="305" r:id="rId28"/>
    <p:sldId id="293" r:id="rId29"/>
    <p:sldId id="292" r:id="rId30"/>
    <p:sldId id="295" r:id="rId31"/>
    <p:sldId id="296"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CF470-23B5-0C66-242F-E44049E9BC83}" v="6" dt="2025-01-14T14:00:18.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6"/>
    <p:restoredTop sz="94655"/>
  </p:normalViewPr>
  <p:slideViewPr>
    <p:cSldViewPr snapToGrid="0" snapToObjects="1">
      <p:cViewPr varScale="1">
        <p:scale>
          <a:sx n="65" d="100"/>
          <a:sy n="65" d="100"/>
        </p:scale>
        <p:origin x="726" y="78"/>
      </p:cViewPr>
      <p:guideLst/>
    </p:cSldViewPr>
  </p:slideViewPr>
  <p:notesTextViewPr>
    <p:cViewPr>
      <p:scale>
        <a:sx n="1" d="1"/>
        <a:sy n="1" d="1"/>
      </p:scale>
      <p:origin x="0" y="0"/>
    </p:cViewPr>
  </p:notesTextViewPr>
  <p:sorterViewPr>
    <p:cViewPr>
      <p:scale>
        <a:sx n="100" d="100"/>
        <a:sy n="100" d="100"/>
      </p:scale>
      <p:origin x="0" y="-110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EF7E8-B541-4E64-BC58-8CC4A0B943AA}" type="datetimeFigureOut">
              <a:rPr lang="en-GB" smtClean="0"/>
              <a:t>27/01/2025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CA068-8B9E-478A-B21D-8E3200574553}" type="slidenum">
              <a:rPr lang="en-GB" smtClean="0"/>
              <a:t>‹#›</a:t>
            </a:fld>
            <a:endParaRPr lang="en-GB"/>
          </a:p>
        </p:txBody>
      </p:sp>
    </p:spTree>
    <p:extLst>
      <p:ext uri="{BB962C8B-B14F-4D97-AF65-F5344CB8AC3E}">
        <p14:creationId xmlns:p14="http://schemas.microsoft.com/office/powerpoint/2010/main" val="217772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3CA068-8B9E-478A-B21D-8E3200574553}" type="slidenum">
              <a:rPr lang="en-GB" smtClean="0"/>
              <a:t>12</a:t>
            </a:fld>
            <a:endParaRPr lang="en-GB"/>
          </a:p>
        </p:txBody>
      </p:sp>
    </p:spTree>
    <p:extLst>
      <p:ext uri="{BB962C8B-B14F-4D97-AF65-F5344CB8AC3E}">
        <p14:creationId xmlns:p14="http://schemas.microsoft.com/office/powerpoint/2010/main" val="393622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6403-B510-264B-BB1C-00BD5426B5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AE6005-F3DD-594E-9617-CB2775AE02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303F8F-A686-D446-BB45-66BDCA480610}"/>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C3D00207-921B-8B45-A799-777A7BFE5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18B0-C4B5-A046-800C-F2535C5BA075}"/>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181697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1566-711B-EB46-98E2-45C55B5BF4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5646F8-A2AC-2B42-9027-3349B189AD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CD9F95-471C-BE4D-AFC5-69CC9E5219D0}"/>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ABADE16B-5612-D94C-827C-67A333201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BB9EC-6433-134A-924F-48310EE7A95F}"/>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12983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DCDB2-B202-0140-8970-7338745857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D6D26F-C473-D54F-AF5A-570B776D1E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DA279A-A45C-E646-AB49-2229A71E0485}"/>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E97FB0B3-D89E-F34F-B9D5-29AABD143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0C514-DCF9-E647-A8FE-252FDD88C16B}"/>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38098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4AC5-37D3-BD47-96B5-682D484F02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39696E-CB4E-8646-869D-E8777FA663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16E34A-0A9B-DA42-BF8A-5A02D79A3CC0}"/>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53A21F4D-F6F1-CC49-95D7-3F6556C55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402D9-7521-6D41-B843-0FBE4D365997}"/>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21648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23B3-2C2E-D746-AFF2-CCCDFFA38C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0585F9-39E2-BC40-B19E-091A7E53D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AA0328-68D6-9946-B31C-1E6A2B946D00}"/>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4E45E0FA-B816-CB46-A5BF-709924955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A6C30-8489-6E4E-B439-164D61CEB789}"/>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53777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39C4-E032-A64D-A861-DA4BB73C8C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FE8DE2-93E7-2341-B402-DCC3A09167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BEF256-0DCB-D64E-A7F3-FCA17AC7AC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D3B5C4-B9E7-B14A-AE73-AA12074EEBE1}"/>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6" name="Footer Placeholder 5">
            <a:extLst>
              <a:ext uri="{FF2B5EF4-FFF2-40B4-BE49-F238E27FC236}">
                <a16:creationId xmlns:a16="http://schemas.microsoft.com/office/drawing/2014/main" id="{FABDD5E9-FE06-7143-A551-4050184F1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58267-6913-C341-A987-9681F813DEEF}"/>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249046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DAE8-381A-764A-A154-A86E39BEA3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0A65D2-4C43-FA40-932C-112BA9F6F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6A5CB2-C829-1A45-9051-C71A1CEA37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B43F5D-7B37-6E4D-8DEE-F99A56A46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569482-65FF-EF4D-A978-DFC6862E5B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AD9503-B508-7944-A191-60734F8B2D5D}"/>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8" name="Footer Placeholder 7">
            <a:extLst>
              <a:ext uri="{FF2B5EF4-FFF2-40B4-BE49-F238E27FC236}">
                <a16:creationId xmlns:a16="http://schemas.microsoft.com/office/drawing/2014/main" id="{AD0962DC-36FD-7545-81B9-A35B596E3F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65B3B-9C03-1F4B-828B-61984CE27CF5}"/>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157464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1710-116F-4449-A303-3A733F8B69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2CB577B-95EE-B644-A772-8FC38A7D0035}"/>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4" name="Footer Placeholder 3">
            <a:extLst>
              <a:ext uri="{FF2B5EF4-FFF2-40B4-BE49-F238E27FC236}">
                <a16:creationId xmlns:a16="http://schemas.microsoft.com/office/drawing/2014/main" id="{80ED720E-E05A-F444-9C4B-52674A80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7B8F3-7DDB-0F40-837C-EC77A909434E}"/>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161137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64F18-82BA-C541-8755-46A2C8402E14}"/>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3" name="Footer Placeholder 2">
            <a:extLst>
              <a:ext uri="{FF2B5EF4-FFF2-40B4-BE49-F238E27FC236}">
                <a16:creationId xmlns:a16="http://schemas.microsoft.com/office/drawing/2014/main" id="{93BD4464-EF4A-7C49-8CDC-FC2166596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C0C34-7A1B-8342-B678-FF3F17243A02}"/>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137348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97AF-CB62-2C4F-AD05-268EB7A02A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DB0C6C-D46F-BF46-AC85-ABAA94F7B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73C1D0-08DA-9D42-B319-113D16EAA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5511F6-5937-C84C-A877-C757D9C41200}"/>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6" name="Footer Placeholder 5">
            <a:extLst>
              <a:ext uri="{FF2B5EF4-FFF2-40B4-BE49-F238E27FC236}">
                <a16:creationId xmlns:a16="http://schemas.microsoft.com/office/drawing/2014/main" id="{72DE228E-A5DE-1C4D-848D-0D9A49153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E11D9-BE9D-CD4B-B60B-814CDAA1067E}"/>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63213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8FEA-3267-8741-9A35-6B9C2F6296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26F5B59-6B41-5741-9580-E3FB7A6CD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7F910A-1922-6641-B46E-23CD00455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1F0BC8-6342-604F-915B-F3AC8D3CAC86}"/>
              </a:ext>
            </a:extLst>
          </p:cNvPr>
          <p:cNvSpPr>
            <a:spLocks noGrp="1"/>
          </p:cNvSpPr>
          <p:nvPr>
            <p:ph type="dt" sz="half" idx="10"/>
          </p:nvPr>
        </p:nvSpPr>
        <p:spPr/>
        <p:txBody>
          <a:bodyPr/>
          <a:lstStyle/>
          <a:p>
            <a:fld id="{BAA35AD7-C694-3C41-A357-7EEBE3D30F85}" type="datetimeFigureOut">
              <a:rPr lang="en-US" smtClean="0"/>
              <a:t>1/27/2025</a:t>
            </a:fld>
            <a:endParaRPr lang="en-US"/>
          </a:p>
        </p:txBody>
      </p:sp>
      <p:sp>
        <p:nvSpPr>
          <p:cNvPr id="6" name="Footer Placeholder 5">
            <a:extLst>
              <a:ext uri="{FF2B5EF4-FFF2-40B4-BE49-F238E27FC236}">
                <a16:creationId xmlns:a16="http://schemas.microsoft.com/office/drawing/2014/main" id="{632F8476-3551-A94D-8880-CBB5F856C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CB5BC-731A-B44D-AD65-89F1051A68D8}"/>
              </a:ext>
            </a:extLst>
          </p:cNvPr>
          <p:cNvSpPr>
            <a:spLocks noGrp="1"/>
          </p:cNvSpPr>
          <p:nvPr>
            <p:ph type="sldNum" sz="quarter" idx="12"/>
          </p:nvPr>
        </p:nvSpPr>
        <p:spPr/>
        <p:txBody>
          <a:bodyPr/>
          <a:lstStyle/>
          <a:p>
            <a:fld id="{C6D4D623-6A19-894C-8C51-7A7CBACD81A1}" type="slidenum">
              <a:rPr lang="en-US" smtClean="0"/>
              <a:t>‹#›</a:t>
            </a:fld>
            <a:endParaRPr lang="en-US"/>
          </a:p>
        </p:txBody>
      </p:sp>
    </p:spTree>
    <p:extLst>
      <p:ext uri="{BB962C8B-B14F-4D97-AF65-F5344CB8AC3E}">
        <p14:creationId xmlns:p14="http://schemas.microsoft.com/office/powerpoint/2010/main" val="261020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DF932-9919-464F-B73C-1A8BF8E8E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62B50B-BD64-8742-B603-F0CE1449D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8A3BC0-763B-9944-A033-1A0D829D8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35AD7-C694-3C41-A357-7EEBE3D30F85}" type="datetimeFigureOut">
              <a:rPr lang="en-US" smtClean="0"/>
              <a:t>1/27/2025</a:t>
            </a:fld>
            <a:endParaRPr lang="en-US"/>
          </a:p>
        </p:txBody>
      </p:sp>
      <p:sp>
        <p:nvSpPr>
          <p:cNvPr id="5" name="Footer Placeholder 4">
            <a:extLst>
              <a:ext uri="{FF2B5EF4-FFF2-40B4-BE49-F238E27FC236}">
                <a16:creationId xmlns:a16="http://schemas.microsoft.com/office/drawing/2014/main" id="{74AC80EB-64F4-254A-9F83-AAAF1E8DB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818850-4514-8745-8894-13BCC517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4D623-6A19-894C-8C51-7A7CBACD81A1}" type="slidenum">
              <a:rPr lang="en-US" smtClean="0"/>
              <a:t>‹#›</a:t>
            </a:fld>
            <a:endParaRPr lang="en-US"/>
          </a:p>
        </p:txBody>
      </p:sp>
    </p:spTree>
    <p:extLst>
      <p:ext uri="{BB962C8B-B14F-4D97-AF65-F5344CB8AC3E}">
        <p14:creationId xmlns:p14="http://schemas.microsoft.com/office/powerpoint/2010/main" val="119343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C73A56B-CA0D-1D4E-884A-F2F4869D604B}"/>
              </a:ext>
            </a:extLst>
          </p:cNvPr>
          <p:cNvPicPr>
            <a:picLocks noChangeAspect="1"/>
          </p:cNvPicPr>
          <p:nvPr/>
        </p:nvPicPr>
        <p:blipFill rotWithShape="1">
          <a:blip r:embed="rId2"/>
          <a:srcRect t="9515" r="9091" b="3813"/>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111363A0-DE10-4C5C-827C-9CE8FB380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A63B4-AA16-FB4E-BFB4-DAF58AFF518B}"/>
              </a:ext>
            </a:extLst>
          </p:cNvPr>
          <p:cNvSpPr>
            <a:spLocks noGrp="1"/>
          </p:cNvSpPr>
          <p:nvPr>
            <p:ph type="ctrTitle"/>
          </p:nvPr>
        </p:nvSpPr>
        <p:spPr>
          <a:xfrm>
            <a:off x="674237" y="758284"/>
            <a:ext cx="3657600" cy="3196570"/>
          </a:xfrm>
        </p:spPr>
        <p:txBody>
          <a:bodyPr>
            <a:normAutofit/>
          </a:bodyPr>
          <a:lstStyle/>
          <a:p>
            <a:r>
              <a:rPr lang="en-US" sz="4800">
                <a:latin typeface="Century Gothic" panose="020B0502020202020204" pitchFamily="34" charset="0"/>
              </a:rPr>
              <a:t>Benmore Outdoor Week</a:t>
            </a:r>
          </a:p>
        </p:txBody>
      </p:sp>
      <p:sp>
        <p:nvSpPr>
          <p:cNvPr id="3" name="Subtitle 2">
            <a:extLst>
              <a:ext uri="{FF2B5EF4-FFF2-40B4-BE49-F238E27FC236}">
                <a16:creationId xmlns:a16="http://schemas.microsoft.com/office/drawing/2014/main" id="{0934E0F2-6B51-194A-8F34-BCB6C58663E9}"/>
              </a:ext>
            </a:extLst>
          </p:cNvPr>
          <p:cNvSpPr>
            <a:spLocks noGrp="1"/>
          </p:cNvSpPr>
          <p:nvPr>
            <p:ph type="subTitle" idx="1"/>
          </p:nvPr>
        </p:nvSpPr>
        <p:spPr>
          <a:xfrm>
            <a:off x="674237" y="4323376"/>
            <a:ext cx="3657600" cy="1241432"/>
          </a:xfrm>
        </p:spPr>
        <p:txBody>
          <a:bodyPr vert="horz" lIns="91440" tIns="45720" rIns="91440" bIns="45720" rtlCol="0" anchor="t">
            <a:normAutofit/>
          </a:bodyPr>
          <a:lstStyle/>
          <a:p>
            <a:r>
              <a:rPr lang="en-US" sz="2000" dirty="0">
                <a:solidFill>
                  <a:schemeClr val="tx2"/>
                </a:solidFill>
                <a:latin typeface="Century Gothic"/>
              </a:rPr>
              <a:t>3</a:t>
            </a:r>
            <a:r>
              <a:rPr lang="en-US" sz="2000" baseline="30000" dirty="0">
                <a:solidFill>
                  <a:schemeClr val="tx2"/>
                </a:solidFill>
                <a:latin typeface="Century Gothic"/>
              </a:rPr>
              <a:t>rd</a:t>
            </a:r>
            <a:r>
              <a:rPr lang="en-US" sz="2000" dirty="0">
                <a:solidFill>
                  <a:schemeClr val="tx2"/>
                </a:solidFill>
                <a:latin typeface="Century Gothic"/>
              </a:rPr>
              <a:t>  - 7</a:t>
            </a:r>
            <a:r>
              <a:rPr lang="en-US" sz="2000" baseline="30000" dirty="0">
                <a:solidFill>
                  <a:schemeClr val="tx2"/>
                </a:solidFill>
                <a:latin typeface="Century Gothic"/>
              </a:rPr>
              <a:t>th</a:t>
            </a:r>
            <a:r>
              <a:rPr lang="en-US" sz="2000" dirty="0">
                <a:solidFill>
                  <a:schemeClr val="tx2"/>
                </a:solidFill>
                <a:latin typeface="Century Gothic"/>
              </a:rPr>
              <a:t> March 2025</a:t>
            </a:r>
          </a:p>
        </p:txBody>
      </p:sp>
      <p:cxnSp>
        <p:nvCxnSpPr>
          <p:cNvPr id="24" name="Straight Connector 23">
            <a:extLst>
              <a:ext uri="{FF2B5EF4-FFF2-40B4-BE49-F238E27FC236}">
                <a16:creationId xmlns:a16="http://schemas.microsoft.com/office/drawing/2014/main" id="{35A1A9B2-DA9A-487B-8B22-CFE8E073CC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4063141"/>
            <a:ext cx="2586790" cy="0"/>
          </a:xfrm>
          <a:prstGeom prst="line">
            <a:avLst/>
          </a:prstGeom>
          <a:ln w="22225">
            <a:solidFill>
              <a:srgbClr val="5064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A885FDC-199A-45E0-072E-694357C8F4BD}"/>
              </a:ext>
            </a:extLst>
          </p:cNvPr>
          <p:cNvPicPr>
            <a:picLocks noChangeAspect="1"/>
          </p:cNvPicPr>
          <p:nvPr/>
        </p:nvPicPr>
        <p:blipFill>
          <a:blip r:embed="rId2"/>
          <a:srcRect t="8969" r="-3" b="14821"/>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9" name="Picture 8">
            <a:extLst>
              <a:ext uri="{FF2B5EF4-FFF2-40B4-BE49-F238E27FC236}">
                <a16:creationId xmlns:a16="http://schemas.microsoft.com/office/drawing/2014/main" id="{C5E505FD-FA6A-14F7-6DD3-FC6BC8456224}"/>
              </a:ext>
            </a:extLst>
          </p:cNvPr>
          <p:cNvPicPr>
            <a:picLocks noChangeAspect="1"/>
          </p:cNvPicPr>
          <p:nvPr/>
        </p:nvPicPr>
        <p:blipFill>
          <a:blip r:embed="rId3"/>
          <a:srcRect t="27725" r="2" b="4458"/>
          <a:stretch/>
        </p:blipFill>
        <p:spPr>
          <a:xfrm>
            <a:off x="5374639" y="2663706"/>
            <a:ext cx="4626927"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6155"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730189" y="2591115"/>
            <a:ext cx="5308979" cy="852985"/>
          </a:xfrm>
        </p:spPr>
        <p:txBody>
          <a:bodyPr vert="horz" lIns="91440" tIns="45720" rIns="91440" bIns="45720" rtlCol="0" anchor="ctr">
            <a:normAutofit/>
          </a:bodyPr>
          <a:lstStyle/>
          <a:p>
            <a:r>
              <a:rPr lang="en-US" sz="3600" kern="1200" dirty="0">
                <a:solidFill>
                  <a:srgbClr val="FF0000"/>
                </a:solidFill>
                <a:latin typeface="+mj-lt"/>
                <a:ea typeface="+mj-ea"/>
                <a:cs typeface="+mj-cs"/>
              </a:rPr>
              <a:t>Different activities on offer:  </a:t>
            </a:r>
          </a:p>
        </p:txBody>
      </p:sp>
      <p:pic>
        <p:nvPicPr>
          <p:cNvPr id="10" name="Picture 9">
            <a:extLst>
              <a:ext uri="{FF2B5EF4-FFF2-40B4-BE49-F238E27FC236}">
                <a16:creationId xmlns:a16="http://schemas.microsoft.com/office/drawing/2014/main" id="{689884BF-E647-CB95-22CC-6987C8A58106}"/>
              </a:ext>
            </a:extLst>
          </p:cNvPr>
          <p:cNvPicPr>
            <a:picLocks noChangeAspect="1"/>
          </p:cNvPicPr>
          <p:nvPr/>
        </p:nvPicPr>
        <p:blipFill>
          <a:blip r:embed="rId4"/>
          <a:srcRect r="5" b="20327"/>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7" name="Picture 6">
            <a:extLst>
              <a:ext uri="{FF2B5EF4-FFF2-40B4-BE49-F238E27FC236}">
                <a16:creationId xmlns:a16="http://schemas.microsoft.com/office/drawing/2014/main" id="{13055F1C-9719-FCA0-1A68-836CACCC8314}"/>
              </a:ext>
            </a:extLst>
          </p:cNvPr>
          <p:cNvPicPr>
            <a:picLocks noChangeAspect="1"/>
          </p:cNvPicPr>
          <p:nvPr/>
        </p:nvPicPr>
        <p:blipFill>
          <a:blip r:embed="rId5"/>
          <a:srcRect t="7162" r="2" b="4523"/>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6" name="Picture 5" descr="A picture containing outdoor, tree, nature, group&#10;&#10;Description automatically generated">
            <a:extLst>
              <a:ext uri="{FF2B5EF4-FFF2-40B4-BE49-F238E27FC236}">
                <a16:creationId xmlns:a16="http://schemas.microsoft.com/office/drawing/2014/main" id="{38BB0FCF-7FC1-2991-A86B-2BA92720BDB0}"/>
              </a:ext>
            </a:extLst>
          </p:cNvPr>
          <p:cNvPicPr>
            <a:picLocks noChangeAspect="1"/>
          </p:cNvPicPr>
          <p:nvPr/>
        </p:nvPicPr>
        <p:blipFill rotWithShape="1">
          <a:blip r:embed="rId6"/>
          <a:srcRect t="23263" r="-3" b="19013"/>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sp>
        <p:nvSpPr>
          <p:cNvPr id="3" name="TextBox 2">
            <a:extLst>
              <a:ext uri="{FF2B5EF4-FFF2-40B4-BE49-F238E27FC236}">
                <a16:creationId xmlns:a16="http://schemas.microsoft.com/office/drawing/2014/main" id="{762C8446-C3A6-4FE4-B91D-DF3F3B4F1A39}"/>
              </a:ext>
            </a:extLst>
          </p:cNvPr>
          <p:cNvSpPr txBox="1"/>
          <p:nvPr/>
        </p:nvSpPr>
        <p:spPr>
          <a:xfrm>
            <a:off x="627776" y="3912243"/>
            <a:ext cx="5468224" cy="247009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200" dirty="0">
                <a:solidFill>
                  <a:schemeClr val="bg1"/>
                </a:solidFill>
              </a:rPr>
              <a:t>Night walk                           Forest walk</a:t>
            </a:r>
          </a:p>
          <a:p>
            <a:pPr indent="-228600">
              <a:lnSpc>
                <a:spcPct val="90000"/>
              </a:lnSpc>
              <a:spcAft>
                <a:spcPts val="600"/>
              </a:spcAft>
              <a:buFont typeface="Arial" panose="020B0604020202020204" pitchFamily="34" charset="0"/>
              <a:buChar char="•"/>
            </a:pPr>
            <a:r>
              <a:rPr lang="en-US" sz="2200" dirty="0">
                <a:solidFill>
                  <a:schemeClr val="bg1"/>
                </a:solidFill>
              </a:rPr>
              <a:t>Gorge walking                    Orienteering </a:t>
            </a:r>
          </a:p>
          <a:p>
            <a:pPr indent="-228600">
              <a:lnSpc>
                <a:spcPct val="90000"/>
              </a:lnSpc>
              <a:spcAft>
                <a:spcPts val="600"/>
              </a:spcAft>
              <a:buFont typeface="Arial" panose="020B0604020202020204" pitchFamily="34" charset="0"/>
              <a:buChar char="•"/>
            </a:pPr>
            <a:r>
              <a:rPr lang="en-US" sz="2200" dirty="0">
                <a:solidFill>
                  <a:schemeClr val="bg1"/>
                </a:solidFill>
              </a:rPr>
              <a:t>Abseiling                              Rock Climbing</a:t>
            </a:r>
          </a:p>
          <a:p>
            <a:pPr indent="-228600">
              <a:lnSpc>
                <a:spcPct val="90000"/>
              </a:lnSpc>
              <a:spcAft>
                <a:spcPts val="600"/>
              </a:spcAft>
              <a:buFont typeface="Arial" panose="020B0604020202020204" pitchFamily="34" charset="0"/>
              <a:buChar char="•"/>
            </a:pPr>
            <a:r>
              <a:rPr lang="en-US" sz="2200" dirty="0">
                <a:solidFill>
                  <a:schemeClr val="bg1"/>
                </a:solidFill>
              </a:rPr>
              <a:t>Caving                                   Mountain Biking</a:t>
            </a:r>
          </a:p>
          <a:p>
            <a:pPr indent="-228600">
              <a:lnSpc>
                <a:spcPct val="90000"/>
              </a:lnSpc>
              <a:spcAft>
                <a:spcPts val="600"/>
              </a:spcAft>
              <a:buFont typeface="Arial" panose="020B0604020202020204" pitchFamily="34" charset="0"/>
              <a:buChar char="•"/>
            </a:pPr>
            <a:r>
              <a:rPr lang="en-US" sz="2200" dirty="0">
                <a:solidFill>
                  <a:schemeClr val="bg1"/>
                </a:solidFill>
              </a:rPr>
              <a:t>Raft building                        Canoeing</a:t>
            </a:r>
          </a:p>
          <a:p>
            <a:pPr indent="-228600">
              <a:lnSpc>
                <a:spcPct val="90000"/>
              </a:lnSpc>
              <a:spcAft>
                <a:spcPts val="600"/>
              </a:spcAft>
              <a:buFont typeface="Arial" panose="020B0604020202020204" pitchFamily="34" charset="0"/>
              <a:buChar char="•"/>
            </a:pPr>
            <a:r>
              <a:rPr lang="en-US" sz="2200" dirty="0">
                <a:solidFill>
                  <a:schemeClr val="bg1"/>
                </a:solidFill>
              </a:rPr>
              <a:t>High ropes course </a:t>
            </a:r>
          </a:p>
          <a:p>
            <a:pPr indent="-228600">
              <a:lnSpc>
                <a:spcPct val="90000"/>
              </a:lnSpc>
              <a:spcAft>
                <a:spcPts val="600"/>
              </a:spcAft>
              <a:buFont typeface="Arial" panose="020B0604020202020204" pitchFamily="34" charset="0"/>
              <a:buChar char="•"/>
            </a:pPr>
            <a:r>
              <a:rPr lang="en-US" sz="2200" dirty="0">
                <a:solidFill>
                  <a:schemeClr val="bg1"/>
                </a:solidFill>
              </a:rPr>
              <a:t>And more… </a:t>
            </a:r>
          </a:p>
          <a:p>
            <a:pPr>
              <a:lnSpc>
                <a:spcPct val="90000"/>
              </a:lnSpc>
              <a:spcAft>
                <a:spcPts val="600"/>
              </a:spcAft>
            </a:pPr>
            <a:endParaRPr lang="en-US" dirty="0">
              <a:solidFill>
                <a:srgbClr val="FFFFFF"/>
              </a:solidFill>
            </a:endParaRPr>
          </a:p>
          <a:p>
            <a:pPr indent="-228600">
              <a:lnSpc>
                <a:spcPct val="90000"/>
              </a:lnSpc>
              <a:spcAft>
                <a:spcPts val="600"/>
              </a:spcAft>
              <a:buFont typeface="Arial" panose="020B0604020202020204" pitchFamily="34" charset="0"/>
              <a:buChar char="•"/>
            </a:pPr>
            <a:endParaRPr lang="en-US" sz="200" dirty="0">
              <a:solidFill>
                <a:srgbClr val="FFFFFF"/>
              </a:solidFill>
            </a:endParaRPr>
          </a:p>
        </p:txBody>
      </p:sp>
      <p:pic>
        <p:nvPicPr>
          <p:cNvPr id="4" name="Picture 3" descr="A picture containing outdoor, grass, person, ground&#10;&#10;Description automatically generated">
            <a:extLst>
              <a:ext uri="{FF2B5EF4-FFF2-40B4-BE49-F238E27FC236}">
                <a16:creationId xmlns:a16="http://schemas.microsoft.com/office/drawing/2014/main" id="{7458065E-6280-D1C0-4942-03F9D5CFD218}"/>
              </a:ext>
            </a:extLst>
          </p:cNvPr>
          <p:cNvPicPr>
            <a:picLocks noChangeAspect="1"/>
          </p:cNvPicPr>
          <p:nvPr/>
        </p:nvPicPr>
        <p:blipFill rotWithShape="1">
          <a:blip r:embed="rId7"/>
          <a:srcRect l="19572" r="10268"/>
          <a:stretch/>
        </p:blipFill>
        <p:spPr>
          <a:xfrm>
            <a:off x="8264962" y="2660089"/>
            <a:ext cx="392703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
        <p:nvSpPr>
          <p:cNvPr id="5" name="AutoShape 4" descr="Shape">
            <a:extLst>
              <a:ext uri="{FF2B5EF4-FFF2-40B4-BE49-F238E27FC236}">
                <a16:creationId xmlns:a16="http://schemas.microsoft.com/office/drawing/2014/main" id="{28302DBD-34D3-4B48-ADF7-E5081AC92A83}"/>
              </a:ext>
            </a:extLst>
          </p:cNvPr>
          <p:cNvSpPr>
            <a:spLocks noChangeAspect="1" noChangeArrowheads="1"/>
          </p:cNvSpPr>
          <p:nvPr/>
        </p:nvSpPr>
        <p:spPr bwMode="auto">
          <a:xfrm>
            <a:off x="7343227" y="28180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29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640080" y="325369"/>
            <a:ext cx="4368602" cy="1956841"/>
          </a:xfrm>
        </p:spPr>
        <p:txBody>
          <a:bodyPr anchor="b">
            <a:normAutofit/>
          </a:bodyPr>
          <a:lstStyle/>
          <a:p>
            <a:r>
              <a:rPr lang="en-US" sz="5400" dirty="0">
                <a:solidFill>
                  <a:srgbClr val="FF0000"/>
                </a:solidFill>
                <a:latin typeface="Century Gothic" panose="020B0502020202020204" pitchFamily="34" charset="0"/>
              </a:rPr>
              <a:t>Equipment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640080" y="2872899"/>
            <a:ext cx="4243589" cy="3320668"/>
          </a:xfrm>
        </p:spPr>
        <p:txBody>
          <a:bodyPr>
            <a:normAutofit/>
          </a:bodyPr>
          <a:lstStyle/>
          <a:p>
            <a:r>
              <a:rPr lang="en-US" dirty="0">
                <a:latin typeface="Century Gothic" panose="020B0502020202020204" pitchFamily="34" charset="0"/>
              </a:rPr>
              <a:t>Centre provides outdoor waterproofs</a:t>
            </a:r>
          </a:p>
          <a:p>
            <a:r>
              <a:rPr lang="en-US" dirty="0">
                <a:latin typeface="Century Gothic" panose="020B0502020202020204" pitchFamily="34" charset="0"/>
              </a:rPr>
              <a:t>Wellingtons</a:t>
            </a:r>
          </a:p>
          <a:p>
            <a:r>
              <a:rPr lang="en-US" dirty="0">
                <a:latin typeface="Century Gothic" panose="020B0502020202020204" pitchFamily="34" charset="0"/>
              </a:rPr>
              <a:t>All safety equipment</a:t>
            </a:r>
          </a:p>
        </p:txBody>
      </p:sp>
      <p:pic>
        <p:nvPicPr>
          <p:cNvPr id="5" name="Picture 4" descr="A picture containing outdoor, grass, person, red&#10;&#10;Description automatically generated">
            <a:extLst>
              <a:ext uri="{FF2B5EF4-FFF2-40B4-BE49-F238E27FC236}">
                <a16:creationId xmlns:a16="http://schemas.microsoft.com/office/drawing/2014/main" id="{0CD2E444-D355-F44A-AC1D-9D3A52B468D9}"/>
              </a:ext>
            </a:extLst>
          </p:cNvPr>
          <p:cNvPicPr>
            <a:picLocks noChangeAspect="1"/>
          </p:cNvPicPr>
          <p:nvPr/>
        </p:nvPicPr>
        <p:blipFill rotWithShape="1">
          <a:blip r:embed="rId2"/>
          <a:srcRect t="5098" r="-1" b="201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551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638881" y="639193"/>
            <a:ext cx="4033479" cy="3573516"/>
          </a:xfrm>
        </p:spPr>
        <p:txBody>
          <a:bodyPr vert="horz" lIns="91440" tIns="45720" rIns="91440" bIns="45720" rtlCol="0" anchor="b">
            <a:normAutofit/>
          </a:bodyPr>
          <a:lstStyle/>
          <a:p>
            <a:r>
              <a:rPr lang="en-US" sz="6100" kern="1200" dirty="0">
                <a:solidFill>
                  <a:srgbClr val="FF0000"/>
                </a:solidFill>
                <a:latin typeface="+mj-lt"/>
                <a:ea typeface="+mj-ea"/>
                <a:cs typeface="+mj-cs"/>
              </a:rPr>
              <a:t>What Your Child Needs to Bring</a:t>
            </a:r>
          </a:p>
        </p:txBody>
      </p:sp>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490D66-E8E5-4496-B7A2-A76B31D9FBF7}"/>
              </a:ext>
            </a:extLst>
          </p:cNvPr>
          <p:cNvPicPr>
            <a:picLocks noChangeAspect="1"/>
          </p:cNvPicPr>
          <p:nvPr/>
        </p:nvPicPr>
        <p:blipFill rotWithShape="1">
          <a:blip r:embed="rId3"/>
          <a:srcRect l="34536" t="17964" r="34537" b="13457"/>
          <a:stretch/>
        </p:blipFill>
        <p:spPr>
          <a:xfrm>
            <a:off x="5866602" y="21281"/>
            <a:ext cx="5464097" cy="6815437"/>
          </a:xfrm>
          <a:prstGeom prst="rect">
            <a:avLst/>
          </a:prstGeom>
        </p:spPr>
      </p:pic>
    </p:spTree>
    <p:extLst>
      <p:ext uri="{BB962C8B-B14F-4D97-AF65-F5344CB8AC3E}">
        <p14:creationId xmlns:p14="http://schemas.microsoft.com/office/powerpoint/2010/main" val="20980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Why Benmore?</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838200" y="1690688"/>
            <a:ext cx="10515600" cy="5038161"/>
          </a:xfrm>
        </p:spPr>
        <p:txBody>
          <a:bodyPr>
            <a:normAutofit/>
          </a:bodyPr>
          <a:lstStyle/>
          <a:p>
            <a:r>
              <a:rPr lang="en-US" dirty="0">
                <a:latin typeface="Century Gothic" panose="020B0502020202020204" pitchFamily="34" charset="0"/>
              </a:rPr>
              <a:t>To create memories that will last a lifetime – we all still remember our first trip to camp!!!!</a:t>
            </a:r>
          </a:p>
          <a:p>
            <a:r>
              <a:rPr lang="en-US" dirty="0">
                <a:latin typeface="Century Gothic" panose="020B0502020202020204" pitchFamily="34" charset="0"/>
              </a:rPr>
              <a:t>To get out into the fresh air and beautiful countryside.</a:t>
            </a:r>
          </a:p>
          <a:p>
            <a:r>
              <a:rPr lang="en-US" dirty="0">
                <a:latin typeface="Century Gothic" panose="020B0502020202020204" pitchFamily="34" charset="0"/>
              </a:rPr>
              <a:t>A chance to bond as a team.</a:t>
            </a:r>
          </a:p>
          <a:p>
            <a:r>
              <a:rPr lang="en-US" dirty="0">
                <a:latin typeface="Century Gothic" panose="020B0502020202020204" pitchFamily="34" charset="0"/>
              </a:rPr>
              <a:t>An opportunity to try new things.</a:t>
            </a:r>
          </a:p>
          <a:p>
            <a:r>
              <a:rPr lang="en-US" dirty="0">
                <a:latin typeface="Century Gothic" panose="020B0502020202020204" pitchFamily="34" charset="0"/>
              </a:rPr>
              <a:t>To find out what you are capable of.</a:t>
            </a:r>
          </a:p>
          <a:p>
            <a:r>
              <a:rPr lang="en-US" dirty="0">
                <a:latin typeface="Century Gothic" panose="020B0502020202020204" pitchFamily="34" charset="0"/>
              </a:rPr>
              <a:t>To push yourself to do something that scares you.</a:t>
            </a:r>
          </a:p>
          <a:p>
            <a:r>
              <a:rPr lang="en-US" dirty="0">
                <a:latin typeface="Century Gothic" panose="020B0502020202020204" pitchFamily="34" charset="0"/>
              </a:rPr>
              <a:t>To learn to be more independent.</a:t>
            </a:r>
          </a:p>
          <a:p>
            <a:r>
              <a:rPr lang="en-US" dirty="0">
                <a:latin typeface="Century Gothic" panose="020B0502020202020204" pitchFamily="34" charset="0"/>
              </a:rPr>
              <a:t>Time away from everything (including family </a:t>
            </a:r>
            <a:r>
              <a:rPr lang="en-US" dirty="0">
                <a:latin typeface="Century Gothic" panose="020B0502020202020204" pitchFamily="34" charset="0"/>
                <a:sym typeface="Wingdings" panose="05000000000000000000" pitchFamily="2" charset="2"/>
              </a:rPr>
              <a:t></a:t>
            </a:r>
            <a:r>
              <a:rPr lang="en-US" dirty="0">
                <a:latin typeface="Century Gothic" panose="020B0502020202020204" pitchFamily="34" charset="0"/>
              </a:rPr>
              <a:t>!)</a:t>
            </a:r>
          </a:p>
        </p:txBody>
      </p:sp>
    </p:spTree>
    <p:extLst>
      <p:ext uri="{BB962C8B-B14F-4D97-AF65-F5344CB8AC3E}">
        <p14:creationId xmlns:p14="http://schemas.microsoft.com/office/powerpoint/2010/main" val="401075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806D-BE7A-4DBC-9B9E-21A9C6E5215D}"/>
              </a:ext>
            </a:extLst>
          </p:cNvPr>
          <p:cNvSpPr>
            <a:spLocks noGrp="1"/>
          </p:cNvSpPr>
          <p:nvPr>
            <p:ph type="title"/>
          </p:nvPr>
        </p:nvSpPr>
        <p:spPr>
          <a:xfrm>
            <a:off x="609600" y="365125"/>
            <a:ext cx="10515600" cy="1325563"/>
          </a:xfrm>
        </p:spPr>
        <p:txBody>
          <a:bodyPr>
            <a:normAutofit/>
          </a:bodyPr>
          <a:lstStyle/>
          <a:p>
            <a:r>
              <a:rPr lang="en-GB" sz="5400" dirty="0">
                <a:solidFill>
                  <a:srgbClr val="FF0000"/>
                </a:solidFill>
                <a:latin typeface="Century Gothic" panose="020B0502020202020204" pitchFamily="34" charset="0"/>
              </a:rPr>
              <a:t>Non-negotiable Behaviours</a:t>
            </a:r>
          </a:p>
        </p:txBody>
      </p:sp>
      <p:sp>
        <p:nvSpPr>
          <p:cNvPr id="5" name="TextBox 4">
            <a:extLst>
              <a:ext uri="{FF2B5EF4-FFF2-40B4-BE49-F238E27FC236}">
                <a16:creationId xmlns:a16="http://schemas.microsoft.com/office/drawing/2014/main" id="{F6107366-9B85-4E3A-99AE-C660FE421BBD}"/>
              </a:ext>
            </a:extLst>
          </p:cNvPr>
          <p:cNvSpPr txBox="1"/>
          <p:nvPr/>
        </p:nvSpPr>
        <p:spPr>
          <a:xfrm>
            <a:off x="500742" y="1843088"/>
            <a:ext cx="11190515" cy="4570482"/>
          </a:xfrm>
          <a:prstGeom prst="rect">
            <a:avLst/>
          </a:prstGeom>
          <a:noFill/>
        </p:spPr>
        <p:txBody>
          <a:bodyPr wrap="square">
            <a:spAutoFit/>
          </a:bodyPr>
          <a:lstStyle/>
          <a:p>
            <a:pPr marL="342900" lvl="0" indent="-342900">
              <a:spcAft>
                <a:spcPts val="1800"/>
              </a:spcAft>
              <a:buFont typeface="Symbol" panose="05050102010706020507" pitchFamily="18" charset="2"/>
              <a:buChar char=""/>
            </a:pPr>
            <a:r>
              <a:rPr lang="en-GB" sz="2400" b="1" dirty="0">
                <a:effectLst/>
                <a:latin typeface="Century Gothic" panose="020B0502020202020204" pitchFamily="34" charset="0"/>
                <a:ea typeface="Times New Roman" panose="02020603050405020304" pitchFamily="18" charset="0"/>
              </a:rPr>
              <a:t>listening</a:t>
            </a:r>
            <a:r>
              <a:rPr lang="en-GB" sz="2400" dirty="0">
                <a:effectLst/>
                <a:latin typeface="Century Gothic" panose="020B0502020202020204" pitchFamily="34" charset="0"/>
                <a:ea typeface="Times New Roman" panose="02020603050405020304" pitchFamily="18" charset="0"/>
              </a:rPr>
              <a:t> and </a:t>
            </a:r>
            <a:r>
              <a:rPr lang="en-GB" sz="2400" b="1" dirty="0">
                <a:effectLst/>
                <a:latin typeface="Century Gothic" panose="020B0502020202020204" pitchFamily="34" charset="0"/>
                <a:ea typeface="Times New Roman" panose="02020603050405020304" pitchFamily="18" charset="0"/>
              </a:rPr>
              <a:t>following instructions </a:t>
            </a:r>
            <a:r>
              <a:rPr lang="en-GB" sz="2400" dirty="0">
                <a:effectLst/>
                <a:latin typeface="Century Gothic" panose="020B0502020202020204" pitchFamily="34" charset="0"/>
                <a:ea typeface="Times New Roman" panose="02020603050405020304" pitchFamily="18" charset="0"/>
              </a:rPr>
              <a:t>(safety!)</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showing </a:t>
            </a:r>
            <a:r>
              <a:rPr lang="en-GB" sz="2400" b="1" dirty="0">
                <a:effectLst/>
                <a:latin typeface="Century Gothic" panose="020B0502020202020204" pitchFamily="34" charset="0"/>
                <a:ea typeface="Times New Roman" panose="02020603050405020304" pitchFamily="18" charset="0"/>
              </a:rPr>
              <a:t>respect</a:t>
            </a:r>
            <a:r>
              <a:rPr lang="en-GB" sz="2400" dirty="0">
                <a:effectLst/>
                <a:latin typeface="Century Gothic" panose="020B0502020202020204" pitchFamily="34" charset="0"/>
                <a:ea typeface="Times New Roman" panose="02020603050405020304" pitchFamily="18" charset="0"/>
              </a:rPr>
              <a:t> to </a:t>
            </a:r>
            <a:r>
              <a:rPr lang="en-GB" sz="2400" b="1" dirty="0">
                <a:effectLst/>
                <a:latin typeface="Century Gothic" panose="020B0502020202020204" pitchFamily="34" charset="0"/>
                <a:ea typeface="Times New Roman" panose="02020603050405020304" pitchFamily="18" charset="0"/>
              </a:rPr>
              <a:t>adults</a:t>
            </a:r>
            <a:r>
              <a:rPr lang="en-GB" sz="2400" dirty="0">
                <a:effectLst/>
                <a:latin typeface="Century Gothic" panose="020B0502020202020204" pitchFamily="34" charset="0"/>
                <a:ea typeface="Times New Roman" panose="02020603050405020304" pitchFamily="18" charset="0"/>
              </a:rPr>
              <a:t> (school reputation with external staff)</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b="1" dirty="0">
                <a:effectLst/>
                <a:latin typeface="Century Gothic" panose="020B0502020202020204" pitchFamily="34" charset="0"/>
                <a:ea typeface="Times New Roman" panose="02020603050405020304" pitchFamily="18" charset="0"/>
              </a:rPr>
              <a:t>respect</a:t>
            </a:r>
            <a:r>
              <a:rPr lang="en-GB" sz="2400" dirty="0">
                <a:effectLst/>
                <a:latin typeface="Century Gothic" panose="020B0502020202020204" pitchFamily="34" charset="0"/>
                <a:ea typeface="Times New Roman" panose="02020603050405020304" pitchFamily="18" charset="0"/>
              </a:rPr>
              <a:t> for school </a:t>
            </a:r>
            <a:r>
              <a:rPr lang="en-GB" sz="2400" b="1" dirty="0">
                <a:effectLst/>
                <a:latin typeface="Century Gothic" panose="020B0502020202020204" pitchFamily="34" charset="0"/>
                <a:ea typeface="Times New Roman" panose="02020603050405020304" pitchFamily="18" charset="0"/>
              </a:rPr>
              <a:t>property</a:t>
            </a:r>
            <a:r>
              <a:rPr lang="en-GB" sz="2400" dirty="0">
                <a:effectLst/>
                <a:latin typeface="Century Gothic" panose="020B0502020202020204" pitchFamily="34" charset="0"/>
                <a:ea typeface="Times New Roman" panose="02020603050405020304" pitchFamily="18" charset="0"/>
              </a:rPr>
              <a:t> (Benmore House is a historic property)</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consistently </a:t>
            </a:r>
            <a:r>
              <a:rPr lang="en-GB" sz="2400" b="1" dirty="0">
                <a:effectLst/>
                <a:latin typeface="Century Gothic" panose="020B0502020202020204" pitchFamily="34" charset="0"/>
                <a:ea typeface="Times New Roman" panose="02020603050405020304" pitchFamily="18" charset="0"/>
              </a:rPr>
              <a:t>taking part in PE and outdoor learning </a:t>
            </a:r>
            <a:r>
              <a:rPr lang="en-GB" sz="2400" dirty="0">
                <a:effectLst/>
                <a:latin typeface="Century Gothic" panose="020B0502020202020204" pitchFamily="34" charset="0"/>
                <a:ea typeface="Times New Roman" panose="02020603050405020304" pitchFamily="18" charset="0"/>
              </a:rPr>
              <a:t>(refusal in group activities would mean the whole group misses the activity and returns to Benmore House)</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b="1" dirty="0">
                <a:effectLst/>
                <a:latin typeface="Century Gothic" panose="020B0502020202020204" pitchFamily="34" charset="0"/>
                <a:ea typeface="Times New Roman" panose="02020603050405020304" pitchFamily="18" charset="0"/>
              </a:rPr>
              <a:t>kindness</a:t>
            </a:r>
            <a:r>
              <a:rPr lang="en-GB" sz="2400" dirty="0">
                <a:effectLst/>
                <a:latin typeface="Century Gothic" panose="020B0502020202020204" pitchFamily="34" charset="0"/>
                <a:ea typeface="Times New Roman" panose="02020603050405020304" pitchFamily="18" charset="0"/>
              </a:rPr>
              <a:t> (children are away from home so everyone needs to feel safe)</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b="1" dirty="0">
                <a:effectLst/>
                <a:latin typeface="Century Gothic" panose="020B0502020202020204" pitchFamily="34" charset="0"/>
                <a:ea typeface="Times New Roman" panose="02020603050405020304" pitchFamily="18" charset="0"/>
              </a:rPr>
              <a:t>supportive</a:t>
            </a:r>
            <a:r>
              <a:rPr lang="en-GB" sz="2400" dirty="0">
                <a:effectLst/>
                <a:latin typeface="Century Gothic" panose="020B0502020202020204" pitchFamily="34" charset="0"/>
                <a:ea typeface="Times New Roman" panose="02020603050405020304" pitchFamily="18" charset="0"/>
              </a:rPr>
              <a:t> of others during activities (some activities are scary and everyone needs to be a cheerleader.)</a:t>
            </a:r>
            <a:endParaRPr lang="en-GB" sz="2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5059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Fundraising for Benmore - TBC</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685800" y="1690688"/>
            <a:ext cx="11201400" cy="5038161"/>
          </a:xfrm>
        </p:spPr>
        <p:txBody>
          <a:bodyPr>
            <a:normAutofit fontScale="92500" lnSpcReduction="20000"/>
          </a:bodyPr>
          <a:lstStyle/>
          <a:p>
            <a:r>
              <a:rPr lang="en-US" dirty="0">
                <a:latin typeface="Century Gothic" panose="020B0502020202020204" pitchFamily="34" charset="0"/>
              </a:rPr>
              <a:t>Benmore costs £450 per child, roughly £25,000 – school pays! </a:t>
            </a:r>
          </a:p>
          <a:p>
            <a:r>
              <a:rPr lang="en-US" dirty="0">
                <a:latin typeface="Century Gothic" panose="020B0502020202020204" pitchFamily="34" charset="0"/>
              </a:rPr>
              <a:t>We do ask for your support in fundraising for Benmore.</a:t>
            </a:r>
          </a:p>
          <a:p>
            <a:r>
              <a:rPr lang="en-US" dirty="0">
                <a:latin typeface="Century Gothic" panose="020B0502020202020204" pitchFamily="34" charset="0"/>
              </a:rPr>
              <a:t>In the past, parents have formed their own fundraising group and have worked with the school to raise as much money as possible for Benmore.</a:t>
            </a:r>
          </a:p>
          <a:p>
            <a:r>
              <a:rPr lang="en-US" dirty="0">
                <a:latin typeface="Century Gothic" panose="020B0502020202020204" pitchFamily="34" charset="0"/>
              </a:rPr>
              <a:t>This year our fundraising events are: </a:t>
            </a:r>
          </a:p>
          <a:p>
            <a:r>
              <a:rPr lang="en-US" dirty="0">
                <a:latin typeface="Century Gothic" panose="020B0502020202020204" pitchFamily="34" charset="0"/>
              </a:rPr>
              <a:t>Christmas Fair </a:t>
            </a:r>
          </a:p>
          <a:p>
            <a:r>
              <a:rPr lang="en-US" dirty="0">
                <a:latin typeface="Century Gothic" panose="020B0502020202020204" pitchFamily="34" charset="0"/>
              </a:rPr>
              <a:t>Car wash </a:t>
            </a:r>
          </a:p>
          <a:p>
            <a:r>
              <a:rPr lang="en-US" dirty="0">
                <a:latin typeface="Century Gothic" panose="020B0502020202020204" pitchFamily="34" charset="0"/>
              </a:rPr>
              <a:t>Sponsored walk to Benmore </a:t>
            </a:r>
          </a:p>
          <a:p>
            <a:r>
              <a:rPr lang="en-US" dirty="0">
                <a:highlight>
                  <a:srgbClr val="FFFF00"/>
                </a:highlight>
                <a:latin typeface="Century Gothic" panose="020B0502020202020204" pitchFamily="34" charset="0"/>
              </a:rPr>
              <a:t>Benmore bake off -6</a:t>
            </a:r>
            <a:r>
              <a:rPr lang="en-US" baseline="30000" dirty="0">
                <a:highlight>
                  <a:srgbClr val="FFFF00"/>
                </a:highlight>
                <a:latin typeface="Century Gothic" panose="020B0502020202020204" pitchFamily="34" charset="0"/>
              </a:rPr>
              <a:t>th</a:t>
            </a:r>
            <a:r>
              <a:rPr lang="en-US" dirty="0">
                <a:highlight>
                  <a:srgbClr val="FFFF00"/>
                </a:highlight>
                <a:latin typeface="Century Gothic" panose="020B0502020202020204" pitchFamily="34" charset="0"/>
              </a:rPr>
              <a:t> Feb Parents night</a:t>
            </a:r>
          </a:p>
          <a:p>
            <a:r>
              <a:rPr lang="en-US" dirty="0">
                <a:highlight>
                  <a:srgbClr val="FFFF00"/>
                </a:highlight>
                <a:latin typeface="Century Gothic" panose="020B0502020202020204" pitchFamily="34" charset="0"/>
              </a:rPr>
              <a:t>Benmore Bingo – 25</a:t>
            </a:r>
            <a:r>
              <a:rPr lang="en-US" baseline="30000" dirty="0">
                <a:highlight>
                  <a:srgbClr val="FFFF00"/>
                </a:highlight>
                <a:latin typeface="Century Gothic" panose="020B0502020202020204" pitchFamily="34" charset="0"/>
              </a:rPr>
              <a:t>th</a:t>
            </a:r>
            <a:r>
              <a:rPr lang="en-US" dirty="0">
                <a:highlight>
                  <a:srgbClr val="FFFF00"/>
                </a:highlight>
                <a:latin typeface="Century Gothic" panose="020B0502020202020204" pitchFamily="34" charset="0"/>
              </a:rPr>
              <a:t> Feb 4:15pm </a:t>
            </a:r>
          </a:p>
          <a:p>
            <a:r>
              <a:rPr lang="en-US" dirty="0">
                <a:highlight>
                  <a:srgbClr val="FFFF00"/>
                </a:highlight>
                <a:latin typeface="Century Gothic" panose="020B0502020202020204" pitchFamily="34" charset="0"/>
              </a:rPr>
              <a:t>Please support with these </a:t>
            </a:r>
          </a:p>
          <a:p>
            <a:endParaRPr lang="en-US" dirty="0">
              <a:latin typeface="Century Gothic" panose="020B0502020202020204" pitchFamily="34" charset="0"/>
            </a:endParaRPr>
          </a:p>
        </p:txBody>
      </p:sp>
    </p:spTree>
    <p:extLst>
      <p:ext uri="{BB962C8B-B14F-4D97-AF65-F5344CB8AC3E}">
        <p14:creationId xmlns:p14="http://schemas.microsoft.com/office/powerpoint/2010/main" val="370360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2E81-832A-428D-8D82-E080C425E177}"/>
              </a:ext>
            </a:extLst>
          </p:cNvPr>
          <p:cNvSpPr>
            <a:spLocks noGrp="1"/>
          </p:cNvSpPr>
          <p:nvPr>
            <p:ph type="title"/>
          </p:nvPr>
        </p:nvSpPr>
        <p:spPr>
          <a:xfrm>
            <a:off x="717754" y="365125"/>
            <a:ext cx="10515600" cy="1325563"/>
          </a:xfrm>
        </p:spPr>
        <p:txBody>
          <a:bodyPr/>
          <a:lstStyle/>
          <a:p>
            <a:r>
              <a:rPr lang="en-GB" dirty="0">
                <a:solidFill>
                  <a:srgbClr val="FF0000"/>
                </a:solidFill>
                <a:latin typeface="Century Gothic" panose="020B0502020202020204" pitchFamily="34" charset="0"/>
              </a:rPr>
              <a:t>Ramadan</a:t>
            </a:r>
          </a:p>
        </p:txBody>
      </p:sp>
      <p:sp>
        <p:nvSpPr>
          <p:cNvPr id="3" name="Rectangle 2">
            <a:extLst>
              <a:ext uri="{FF2B5EF4-FFF2-40B4-BE49-F238E27FC236}">
                <a16:creationId xmlns:a16="http://schemas.microsoft.com/office/drawing/2014/main" id="{F853179C-894E-46EB-8BB0-D7F1DE9230EE}"/>
              </a:ext>
            </a:extLst>
          </p:cNvPr>
          <p:cNvSpPr/>
          <p:nvPr/>
        </p:nvSpPr>
        <p:spPr>
          <a:xfrm>
            <a:off x="838200" y="1796197"/>
            <a:ext cx="10515600" cy="3416320"/>
          </a:xfrm>
          <a:prstGeom prst="rect">
            <a:avLst/>
          </a:prstGeom>
        </p:spPr>
        <p:txBody>
          <a:bodyPr wrap="square">
            <a:spAutoFit/>
          </a:bodyPr>
          <a:lstStyle/>
          <a:p>
            <a:r>
              <a:rPr lang="en-GB" sz="2400" dirty="0">
                <a:latin typeface="Century Gothic" panose="020B0502020202020204" pitchFamily="34" charset="0"/>
                <a:ea typeface="Calibri" panose="020F0502020204030204" pitchFamily="34" charset="0"/>
                <a:cs typeface="Times New Roman" panose="02020603050405020304" pitchFamily="18" charset="0"/>
              </a:rPr>
              <a:t>First full week of Ramadan during Benmore</a:t>
            </a:r>
          </a:p>
          <a:p>
            <a:r>
              <a:rPr lang="en-GB" sz="2400" dirty="0">
                <a:latin typeface="Century Gothic" panose="020B0502020202020204" pitchFamily="34" charset="0"/>
                <a:ea typeface="Calibri" panose="020F0502020204030204" pitchFamily="34" charset="0"/>
                <a:cs typeface="Times New Roman" panose="02020603050405020304" pitchFamily="18" charset="0"/>
              </a:rPr>
              <a:t>Last year provisions were made to ensure that all our pupils observing Ramadan could still attend Benmore including providing dedicated rooms for prayer and adapting meal times</a:t>
            </a:r>
          </a:p>
          <a:p>
            <a:r>
              <a:rPr lang="en-GB" sz="2400" dirty="0">
                <a:latin typeface="Century Gothic" panose="020B0502020202020204" pitchFamily="34" charset="0"/>
                <a:ea typeface="Calibri" panose="020F0502020204030204" pitchFamily="34" charset="0"/>
                <a:cs typeface="Times New Roman" panose="02020603050405020304" pitchFamily="18" charset="0"/>
              </a:rPr>
              <a:t>We had 4 pupils who chose not to fast during Benmore and completed an addition week of fasting once they returned from Benmore </a:t>
            </a:r>
          </a:p>
          <a:p>
            <a:r>
              <a:rPr lang="en-GB" sz="2400" dirty="0">
                <a:latin typeface="Century Gothic" panose="020B0502020202020204" pitchFamily="34" charset="0"/>
                <a:ea typeface="Calibri" panose="020F0502020204030204" pitchFamily="34" charset="0"/>
                <a:cs typeface="Times New Roman" panose="02020603050405020304" pitchFamily="18" charset="0"/>
              </a:rPr>
              <a:t>Please come and discuss this with us at the end of the meeting if you have any further questions or queries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47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GB" dirty="0">
                <a:solidFill>
                  <a:srgbClr val="FF0000"/>
                </a:solidFill>
                <a:latin typeface="Century Gothic" panose="020B0502020202020204" pitchFamily="34" charset="0"/>
              </a:rPr>
              <a:t>Frequently Asked Questions</a:t>
            </a:r>
            <a:endParaRPr lang="en-US" dirty="0">
              <a:solidFill>
                <a:srgbClr val="FF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DE906855-1BE5-4DB0-A5CA-DDC35CD35326}"/>
              </a:ext>
            </a:extLst>
          </p:cNvPr>
          <p:cNvSpPr/>
          <p:nvPr/>
        </p:nvSpPr>
        <p:spPr>
          <a:xfrm>
            <a:off x="838200" y="1792175"/>
            <a:ext cx="10515600" cy="3312638"/>
          </a:xfrm>
          <a:prstGeom prst="rect">
            <a:avLst/>
          </a:prstGeom>
        </p:spPr>
        <p:txBody>
          <a:bodyPr wrap="square">
            <a:spAutoFit/>
          </a:bodyPr>
          <a:lstStyle/>
          <a:p>
            <a:pPr>
              <a:lnSpc>
                <a:spcPct val="107000"/>
              </a:lnSpc>
              <a:spcAft>
                <a:spcPts val="800"/>
              </a:spcAft>
            </a:pPr>
            <a:r>
              <a:rPr lang="en-GB" sz="2400" b="1" dirty="0">
                <a:latin typeface="Century Gothic" panose="020B0502020202020204" pitchFamily="34" charset="0"/>
                <a:ea typeface="Calibri" panose="020F0502020204030204" pitchFamily="34" charset="0"/>
                <a:cs typeface="Times New Roman" panose="02020603050405020304" pitchFamily="18" charset="0"/>
              </a:rPr>
              <a:t>What contact will there be from our children?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latin typeface="Century Gothic" panose="020B0502020202020204" pitchFamily="34" charset="0"/>
                <a:ea typeface="Calibri" panose="020F0502020204030204" pitchFamily="34" charset="0"/>
                <a:cs typeface="Times New Roman" panose="02020603050405020304" pitchFamily="18" charset="0"/>
              </a:rPr>
              <a:t>Children will not be able to take their mobile phones with them.  </a:t>
            </a:r>
          </a:p>
          <a:p>
            <a:pPr>
              <a:lnSpc>
                <a:spcPct val="107000"/>
              </a:lnSpc>
              <a:spcAft>
                <a:spcPts val="800"/>
              </a:spcAft>
            </a:pPr>
            <a:r>
              <a:rPr lang="en-GB" sz="2200" dirty="0">
                <a:latin typeface="Century Gothic" panose="020B0502020202020204" pitchFamily="34" charset="0"/>
                <a:ea typeface="Calibri" panose="020F0502020204030204" pitchFamily="34" charset="0"/>
                <a:cs typeface="Times New Roman" panose="02020603050405020304" pitchFamily="18" charset="0"/>
              </a:rPr>
              <a:t>Phoning home can only make homesickness worse, so we discourage children from asking to call home.  However, if a child desperately needs to speak to their parent, we will of course ensure that they are given access to a phone at Benmore.  </a:t>
            </a:r>
          </a:p>
          <a:p>
            <a:pPr>
              <a:lnSpc>
                <a:spcPct val="107000"/>
              </a:lnSpc>
              <a:spcAft>
                <a:spcPts val="800"/>
              </a:spcAft>
            </a:pPr>
            <a:r>
              <a:rPr lang="en-GB" sz="2200" dirty="0">
                <a:latin typeface="Century Gothic" panose="020B0502020202020204" pitchFamily="34" charset="0"/>
                <a:ea typeface="Calibri" panose="020F0502020204030204" pitchFamily="34" charset="0"/>
                <a:cs typeface="Times New Roman" panose="02020603050405020304" pitchFamily="18" charset="0"/>
              </a:rPr>
              <a:t>Parents will be able to check in on Twitter every day to see what activity groups have been up to.  </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24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BE62-BE64-9AEA-469A-2FC714383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C38AB-FE6F-F7A5-F954-4D98A75B808A}"/>
              </a:ext>
            </a:extLst>
          </p:cNvPr>
          <p:cNvSpPr>
            <a:spLocks noGrp="1"/>
          </p:cNvSpPr>
          <p:nvPr>
            <p:ph type="title"/>
          </p:nvPr>
        </p:nvSpPr>
        <p:spPr>
          <a:xfrm>
            <a:off x="717754" y="365125"/>
            <a:ext cx="10515600" cy="1325563"/>
          </a:xfrm>
        </p:spPr>
        <p:txBody>
          <a:bodyPr/>
          <a:lstStyle/>
          <a:p>
            <a:r>
              <a:rPr lang="en-GB" dirty="0">
                <a:solidFill>
                  <a:srgbClr val="FF0000"/>
                </a:solidFill>
                <a:latin typeface="Century Gothic" panose="020B0502020202020204" pitchFamily="34" charset="0"/>
              </a:rPr>
              <a:t>Frequently Asked Questions</a:t>
            </a:r>
          </a:p>
        </p:txBody>
      </p:sp>
      <p:sp>
        <p:nvSpPr>
          <p:cNvPr id="3" name="Rectangle 2">
            <a:extLst>
              <a:ext uri="{FF2B5EF4-FFF2-40B4-BE49-F238E27FC236}">
                <a16:creationId xmlns:a16="http://schemas.microsoft.com/office/drawing/2014/main" id="{3C1F25C1-28D9-5399-3520-1C0237E7BDF0}"/>
              </a:ext>
            </a:extLst>
          </p:cNvPr>
          <p:cNvSpPr/>
          <p:nvPr/>
        </p:nvSpPr>
        <p:spPr>
          <a:xfrm>
            <a:off x="838200" y="1796197"/>
            <a:ext cx="10515600" cy="1200329"/>
          </a:xfrm>
          <a:prstGeom prst="rect">
            <a:avLst/>
          </a:prstGeom>
        </p:spPr>
        <p:txBody>
          <a:bodyPr wrap="square">
            <a:spAutoFit/>
          </a:bodyPr>
          <a:lstStyle/>
          <a:p>
            <a:r>
              <a:rPr lang="en-GB" sz="2400" b="1" dirty="0">
                <a:latin typeface="Century Gothic" panose="020B0502020202020204" pitchFamily="34" charset="0"/>
                <a:ea typeface="Calibri" panose="020F0502020204030204" pitchFamily="34" charset="0"/>
                <a:cs typeface="Times New Roman" panose="02020603050405020304" pitchFamily="18" charset="0"/>
              </a:rPr>
              <a:t>Dietary Requirements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Benmore Centre caters for dietary requirements such as vegetarian and Halal, as long as these were indicated on the KIC form.</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B160307-B6DA-1300-BEF7-CE8ECE6B9557}"/>
              </a:ext>
            </a:extLst>
          </p:cNvPr>
          <p:cNvSpPr/>
          <p:nvPr/>
        </p:nvSpPr>
        <p:spPr>
          <a:xfrm>
            <a:off x="838200" y="2907550"/>
            <a:ext cx="10515600" cy="3043462"/>
          </a:xfrm>
          <a:prstGeom prst="rect">
            <a:avLst/>
          </a:prstGeom>
        </p:spPr>
        <p:txBody>
          <a:bodyPr wrap="square">
            <a:spAutoFit/>
          </a:bodyPr>
          <a:lstStyle/>
          <a:p>
            <a:pPr>
              <a:lnSpc>
                <a:spcPct val="107000"/>
              </a:lnSpc>
              <a:spcAft>
                <a:spcPts val="80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Century Gothic" panose="020B0502020202020204" pitchFamily="34" charset="0"/>
                <a:ea typeface="Calibri" panose="020F0502020204030204" pitchFamily="34" charset="0"/>
                <a:cs typeface="Times New Roman" panose="02020603050405020304" pitchFamily="18" charset="0"/>
              </a:rPr>
              <a:t>How will families without social media be able to get updates?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The school office will be happy to give you an update of what is happening during the week if you pop into school.  If there was a problem with your child being unhappy or unwell at Benmore, a member of staff would telephone you to make you aware of this on the day it happened.</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82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2E81-832A-428D-8D82-E080C425E177}"/>
              </a:ext>
            </a:extLst>
          </p:cNvPr>
          <p:cNvSpPr>
            <a:spLocks noGrp="1"/>
          </p:cNvSpPr>
          <p:nvPr>
            <p:ph type="title"/>
          </p:nvPr>
        </p:nvSpPr>
        <p:spPr>
          <a:xfrm>
            <a:off x="717754" y="365125"/>
            <a:ext cx="10515600" cy="1325563"/>
          </a:xfrm>
        </p:spPr>
        <p:txBody>
          <a:bodyPr/>
          <a:lstStyle/>
          <a:p>
            <a:r>
              <a:rPr lang="en-GB" dirty="0">
                <a:solidFill>
                  <a:srgbClr val="FF0000"/>
                </a:solidFill>
                <a:latin typeface="Century Gothic" panose="020B0502020202020204" pitchFamily="34" charset="0"/>
              </a:rPr>
              <a:t>Frequently Asked Questions</a:t>
            </a:r>
          </a:p>
        </p:txBody>
      </p:sp>
      <p:sp>
        <p:nvSpPr>
          <p:cNvPr id="3" name="Rectangle 2">
            <a:extLst>
              <a:ext uri="{FF2B5EF4-FFF2-40B4-BE49-F238E27FC236}">
                <a16:creationId xmlns:a16="http://schemas.microsoft.com/office/drawing/2014/main" id="{0450D401-5F5A-4012-BDE8-95E8E2F113B7}"/>
              </a:ext>
            </a:extLst>
          </p:cNvPr>
          <p:cNvSpPr/>
          <p:nvPr/>
        </p:nvSpPr>
        <p:spPr>
          <a:xfrm>
            <a:off x="625577" y="1510018"/>
            <a:ext cx="10940846" cy="5139869"/>
          </a:xfrm>
          <a:prstGeom prst="rect">
            <a:avLst/>
          </a:prstGeom>
        </p:spPr>
        <p:txBody>
          <a:bodyPr wrap="square">
            <a:spAutoFit/>
          </a:bodyPr>
          <a:lstStyle/>
          <a:p>
            <a:r>
              <a:rPr lang="en-GB" sz="2400" b="1" dirty="0">
                <a:latin typeface="Century Gothic" panose="020B0502020202020204" pitchFamily="34" charset="0"/>
                <a:ea typeface="Calibri" panose="020F0502020204030204" pitchFamily="34" charset="0"/>
                <a:cs typeface="Times New Roman" panose="02020603050405020304" pitchFamily="18" charset="0"/>
              </a:rPr>
              <a:t>What medications can my child bring?</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As with normal school policy, if your child requires any medication (prescribed and unprescribed – e.g. asthma inhaler, Paracetamol, Ibuprofen, hay fever medication or vitamin tablets) we would need you to fill in the necessary paperwork authorising us to give this as prescribed/if needed.  </a:t>
            </a:r>
          </a:p>
          <a:p>
            <a:endParaRPr lang="en-GB" sz="2400" dirty="0">
              <a:latin typeface="Century Gothic" panose="020B0502020202020204" pitchFamily="34" charset="0"/>
              <a:ea typeface="Calibri" panose="020F0502020204030204" pitchFamily="34" charset="0"/>
              <a:cs typeface="Times New Roman" panose="02020603050405020304" pitchFamily="18" charset="0"/>
            </a:endParaRPr>
          </a:p>
          <a:p>
            <a:r>
              <a:rPr lang="en-GB" sz="2000" b="1" dirty="0">
                <a:latin typeface="Century Gothic" panose="020B0502020202020204" pitchFamily="34" charset="0"/>
                <a:ea typeface="Calibri" panose="020F0502020204030204" pitchFamily="34" charset="0"/>
                <a:cs typeface="Times New Roman" panose="02020603050405020304" pitchFamily="18" charset="0"/>
              </a:rPr>
              <a:t>If your child is known to suffer  from travel sickness, please ensure you send medication with your child for this.  </a:t>
            </a:r>
          </a:p>
          <a:p>
            <a:r>
              <a:rPr lang="en-GB" sz="2000" b="1" dirty="0">
                <a:latin typeface="Century Gothic" panose="020B0502020202020204" pitchFamily="34" charset="0"/>
                <a:ea typeface="Calibri" panose="020F0502020204030204" pitchFamily="34" charset="0"/>
                <a:cs typeface="Times New Roman" panose="02020603050405020304" pitchFamily="18" charset="0"/>
              </a:rPr>
              <a:t>We will also ask that every child has permission to take a travel sickness tablet on the coach to avoid us having to try to phone you on the journey if your child suddenly becomes unwell</a:t>
            </a:r>
            <a:r>
              <a:rPr lang="en-GB" sz="2000" dirty="0">
                <a:latin typeface="Century Gothic" panose="020B0502020202020204" pitchFamily="34" charset="0"/>
                <a:ea typeface="Calibri" panose="020F0502020204030204" pitchFamily="34" charset="0"/>
                <a:cs typeface="Times New Roman" panose="02020603050405020304" pitchFamily="18" charset="0"/>
              </a:rPr>
              <a:t>.</a:t>
            </a:r>
          </a:p>
          <a:p>
            <a:endParaRPr lang="en-GB" sz="2000" dirty="0">
              <a:latin typeface="Century Gothic" panose="020B0502020202020204" pitchFamily="34" charset="0"/>
              <a:ea typeface="Calibri" panose="020F0502020204030204" pitchFamily="34" charset="0"/>
              <a:cs typeface="Times New Roman" panose="02020603050405020304" pitchFamily="18" charset="0"/>
            </a:endParaRPr>
          </a:p>
          <a:p>
            <a:r>
              <a:rPr lang="en-GB" sz="2000" b="1" dirty="0">
                <a:latin typeface="Century Gothic" panose="020B0502020202020204" pitchFamily="34" charset="0"/>
                <a:ea typeface="Calibri" panose="020F0502020204030204" pitchFamily="34" charset="0"/>
                <a:cs typeface="Times New Roman" panose="02020603050405020304" pitchFamily="18" charset="0"/>
              </a:rPr>
              <a:t>PLEASE FILL IN MEDICATION PAPERWORK TODAY</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more Outdoor Centre © Ian Knox :: Geograph Britain and Ireland">
            <a:extLst>
              <a:ext uri="{FF2B5EF4-FFF2-40B4-BE49-F238E27FC236}">
                <a16:creationId xmlns:a16="http://schemas.microsoft.com/office/drawing/2014/main" id="{5B65DF53-D44C-2445-8792-078DBF01FA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0" b="10249"/>
          <a:stretch/>
        </p:blipFill>
        <p:spPr bwMode="auto">
          <a:xfrm>
            <a:off x="33347" y="-16624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Century Gothic" panose="020B0502020202020204" pitchFamily="34" charset="0"/>
              </a:rPr>
              <a:t>Benmore House</a:t>
            </a:r>
          </a:p>
        </p:txBody>
      </p:sp>
      <p:cxnSp>
        <p:nvCxnSpPr>
          <p:cNvPr id="1029"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0"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866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2E81-832A-428D-8D82-E080C425E177}"/>
              </a:ext>
            </a:extLst>
          </p:cNvPr>
          <p:cNvSpPr>
            <a:spLocks noGrp="1"/>
          </p:cNvSpPr>
          <p:nvPr>
            <p:ph type="title"/>
          </p:nvPr>
        </p:nvSpPr>
        <p:spPr>
          <a:xfrm>
            <a:off x="661219" y="365125"/>
            <a:ext cx="10515600" cy="1325563"/>
          </a:xfrm>
        </p:spPr>
        <p:txBody>
          <a:bodyPr/>
          <a:lstStyle/>
          <a:p>
            <a:r>
              <a:rPr lang="en-GB" dirty="0">
                <a:solidFill>
                  <a:srgbClr val="FF0000"/>
                </a:solidFill>
                <a:latin typeface="Century Gothic" panose="020B0502020202020204" pitchFamily="34" charset="0"/>
              </a:rPr>
              <a:t>Frequently Asked Questions</a:t>
            </a:r>
          </a:p>
        </p:txBody>
      </p:sp>
      <p:sp>
        <p:nvSpPr>
          <p:cNvPr id="4" name="Rectangle 3">
            <a:extLst>
              <a:ext uri="{FF2B5EF4-FFF2-40B4-BE49-F238E27FC236}">
                <a16:creationId xmlns:a16="http://schemas.microsoft.com/office/drawing/2014/main" id="{E0CFA6BF-CAC6-4BE9-A209-AA336FEBDAC2}"/>
              </a:ext>
            </a:extLst>
          </p:cNvPr>
          <p:cNvSpPr/>
          <p:nvPr/>
        </p:nvSpPr>
        <p:spPr>
          <a:xfrm>
            <a:off x="636815" y="1549522"/>
            <a:ext cx="10918370" cy="4832092"/>
          </a:xfrm>
          <a:prstGeom prst="rect">
            <a:avLst/>
          </a:prstGeom>
        </p:spPr>
        <p:txBody>
          <a:bodyPr wrap="square">
            <a:spAutoFit/>
          </a:bodyPr>
          <a:lstStyle/>
          <a:p>
            <a:r>
              <a:rPr lang="en-GB" sz="2200" b="1" dirty="0">
                <a:latin typeface="Century Gothic" panose="020B0502020202020204" pitchFamily="34" charset="0"/>
                <a:ea typeface="Calibri" panose="020F0502020204030204" pitchFamily="34" charset="0"/>
                <a:cs typeface="Times New Roman" panose="02020603050405020304" pitchFamily="18" charset="0"/>
              </a:rPr>
              <a:t>Will the children need spending money?</a:t>
            </a:r>
            <a:endParaRPr lang="en-GB" sz="2200" dirty="0">
              <a:latin typeface="Century Gothic" panose="020B0502020202020204" pitchFamily="34" charset="0"/>
              <a:ea typeface="Calibri" panose="020F0502020204030204" pitchFamily="34" charset="0"/>
              <a:cs typeface="Times New Roman" panose="02020603050405020304" pitchFamily="18" charset="0"/>
            </a:endParaRPr>
          </a:p>
          <a:p>
            <a:r>
              <a:rPr lang="en-GB" sz="2200" dirty="0">
                <a:latin typeface="Century Gothic" panose="020B0502020202020204" pitchFamily="34" charset="0"/>
                <a:ea typeface="Calibri" panose="020F0502020204030204" pitchFamily="34" charset="0"/>
                <a:cs typeface="Times New Roman" panose="02020603050405020304" pitchFamily="18" charset="0"/>
              </a:rPr>
              <a:t>The children should bring no more than £5 of their own money with them.  This will need to go In a named envelope and the staff will keep it locked in a safe place until the souvenir shop opens.  The shop sells Benmore memorabilia and trinket toys.  </a:t>
            </a:r>
          </a:p>
          <a:p>
            <a:r>
              <a:rPr lang="en-GB" sz="2200" dirty="0">
                <a:latin typeface="Century Gothic" panose="020B0502020202020204" pitchFamily="34" charset="0"/>
                <a:ea typeface="Calibri" panose="020F0502020204030204" pitchFamily="34" charset="0"/>
                <a:cs typeface="Times New Roman" panose="02020603050405020304" pitchFamily="18" charset="0"/>
              </a:rPr>
              <a:t> </a:t>
            </a:r>
          </a:p>
          <a:p>
            <a:r>
              <a:rPr lang="en-GB" sz="2200" b="1" dirty="0">
                <a:latin typeface="Century Gothic" panose="020B0502020202020204" pitchFamily="34" charset="0"/>
                <a:ea typeface="Calibri" panose="020F0502020204030204" pitchFamily="34" charset="0"/>
                <a:cs typeface="Times New Roman" panose="02020603050405020304" pitchFamily="18" charset="0"/>
              </a:rPr>
              <a:t>Can the children take their own snacks?</a:t>
            </a:r>
            <a:endParaRPr lang="en-GB" sz="2200" dirty="0">
              <a:latin typeface="Century Gothic" panose="020B0502020202020204" pitchFamily="34" charset="0"/>
              <a:ea typeface="Calibri" panose="020F0502020204030204" pitchFamily="34" charset="0"/>
              <a:cs typeface="Times New Roman" panose="02020603050405020304" pitchFamily="18" charset="0"/>
            </a:endParaRPr>
          </a:p>
          <a:p>
            <a:r>
              <a:rPr lang="en-GB" sz="2200" dirty="0">
                <a:latin typeface="Century Gothic" panose="020B0502020202020204" pitchFamily="34" charset="0"/>
                <a:ea typeface="Calibri" panose="020F0502020204030204" pitchFamily="34" charset="0"/>
                <a:cs typeface="Times New Roman" panose="02020603050405020304" pitchFamily="18" charset="0"/>
              </a:rPr>
              <a:t>Only </a:t>
            </a:r>
            <a:r>
              <a:rPr lang="en-GB" sz="2200" u="sng" dirty="0">
                <a:latin typeface="Century Gothic" panose="020B0502020202020204" pitchFamily="34" charset="0"/>
                <a:ea typeface="Calibri" panose="020F0502020204030204" pitchFamily="34" charset="0"/>
                <a:cs typeface="Times New Roman" panose="02020603050405020304" pitchFamily="18" charset="0"/>
              </a:rPr>
              <a:t>one</a:t>
            </a:r>
            <a:r>
              <a:rPr lang="en-GB" sz="2200" dirty="0">
                <a:latin typeface="Century Gothic" panose="020B0502020202020204" pitchFamily="34" charset="0"/>
                <a:ea typeface="Calibri" panose="020F0502020204030204" pitchFamily="34" charset="0"/>
                <a:cs typeface="Times New Roman" panose="02020603050405020304" pitchFamily="18" charset="0"/>
              </a:rPr>
              <a:t> healthy snack for the journey (more is not great for travel sickness!).  </a:t>
            </a:r>
          </a:p>
          <a:p>
            <a:r>
              <a:rPr lang="en-GB" sz="2200" dirty="0">
                <a:latin typeface="Century Gothic" panose="020B0502020202020204" pitchFamily="34" charset="0"/>
                <a:ea typeface="Calibri" panose="020F0502020204030204" pitchFamily="34" charset="0"/>
                <a:cs typeface="Times New Roman" panose="02020603050405020304" pitchFamily="18" charset="0"/>
              </a:rPr>
              <a:t>The children will need a packed lunch for the journey. </a:t>
            </a:r>
          </a:p>
          <a:p>
            <a:r>
              <a:rPr lang="en-GB" sz="2200" dirty="0">
                <a:latin typeface="Century Gothic" panose="020B0502020202020204" pitchFamily="34" charset="0"/>
                <a:ea typeface="Calibri" panose="020F0502020204030204" pitchFamily="34" charset="0"/>
                <a:cs typeface="Times New Roman" panose="02020603050405020304" pitchFamily="18" charset="0"/>
              </a:rPr>
              <a:t>They may bring 1 snack (bag of sweets etc) in their suitcase to share out during the week. </a:t>
            </a:r>
          </a:p>
          <a:p>
            <a:r>
              <a:rPr lang="en-GB" sz="2200" dirty="0">
                <a:latin typeface="Century Gothic" panose="020B0502020202020204" pitchFamily="34" charset="0"/>
                <a:ea typeface="Calibri" panose="020F0502020204030204" pitchFamily="34" charset="0"/>
                <a:cs typeface="Times New Roman" panose="02020603050405020304" pitchFamily="18" charset="0"/>
              </a:rPr>
              <a:t>The food at Benmore is excellent and plentiful, and there is cake provided every afternoon, so it shouldn’t be necessary to overload your child with extra food.</a:t>
            </a:r>
          </a:p>
        </p:txBody>
      </p:sp>
    </p:spTree>
    <p:extLst>
      <p:ext uri="{BB962C8B-B14F-4D97-AF65-F5344CB8AC3E}">
        <p14:creationId xmlns:p14="http://schemas.microsoft.com/office/powerpoint/2010/main" val="36719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2E81-832A-428D-8D82-E080C425E177}"/>
              </a:ext>
            </a:extLst>
          </p:cNvPr>
          <p:cNvSpPr>
            <a:spLocks noGrp="1"/>
          </p:cNvSpPr>
          <p:nvPr>
            <p:ph type="title"/>
          </p:nvPr>
        </p:nvSpPr>
        <p:spPr>
          <a:xfrm>
            <a:off x="717754" y="365125"/>
            <a:ext cx="10515600" cy="1325563"/>
          </a:xfrm>
        </p:spPr>
        <p:txBody>
          <a:bodyPr/>
          <a:lstStyle/>
          <a:p>
            <a:r>
              <a:rPr lang="en-GB" dirty="0">
                <a:solidFill>
                  <a:srgbClr val="FF0000"/>
                </a:solidFill>
                <a:latin typeface="Century Gothic" panose="020B0502020202020204" pitchFamily="34" charset="0"/>
              </a:rPr>
              <a:t>Frequently Asked Questions</a:t>
            </a:r>
          </a:p>
        </p:txBody>
      </p:sp>
      <p:sp>
        <p:nvSpPr>
          <p:cNvPr id="3" name="Rectangle 2">
            <a:extLst>
              <a:ext uri="{FF2B5EF4-FFF2-40B4-BE49-F238E27FC236}">
                <a16:creationId xmlns:a16="http://schemas.microsoft.com/office/drawing/2014/main" id="{952B52DA-97D7-407C-B0F5-5B281302EF6B}"/>
              </a:ext>
            </a:extLst>
          </p:cNvPr>
          <p:cNvSpPr/>
          <p:nvPr/>
        </p:nvSpPr>
        <p:spPr>
          <a:xfrm>
            <a:off x="717754" y="1899821"/>
            <a:ext cx="10766322" cy="4154984"/>
          </a:xfrm>
          <a:prstGeom prst="rect">
            <a:avLst/>
          </a:prstGeom>
        </p:spPr>
        <p:txBody>
          <a:bodyPr wrap="square">
            <a:spAutoFit/>
          </a:bodyPr>
          <a:lstStyle/>
          <a:p>
            <a:r>
              <a:rPr lang="en-GB" sz="2400" b="1" dirty="0">
                <a:latin typeface="Century Gothic" panose="020B0502020202020204" pitchFamily="34" charset="0"/>
                <a:ea typeface="Calibri" panose="020F0502020204030204" pitchFamily="34" charset="0"/>
                <a:cs typeface="Times New Roman" panose="02020603050405020304" pitchFamily="18" charset="0"/>
              </a:rPr>
              <a:t>Will there be other schools at Benmore?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We usually go to Benmore with one other school.  However, we have dormitories in different areas of the house, separate activities and separate spaces allocated for meals.</a:t>
            </a:r>
          </a:p>
          <a:p>
            <a:r>
              <a:rPr lang="en-GB" sz="2400" dirty="0">
                <a:latin typeface="Century Gothic" panose="020B0502020202020204" pitchFamily="34" charset="0"/>
                <a:ea typeface="Calibri" panose="020F0502020204030204" pitchFamily="34" charset="0"/>
                <a:cs typeface="Times New Roman" panose="02020603050405020304" pitchFamily="18" charset="0"/>
              </a:rPr>
              <a:t>The only time the children would be together would be at the disco on the Thursday night.  </a:t>
            </a:r>
          </a:p>
          <a:p>
            <a:endParaRPr lang="en-GB" sz="2400" dirty="0">
              <a:latin typeface="Century Gothic" panose="020B0502020202020204" pitchFamily="34" charset="0"/>
              <a:ea typeface="Calibri" panose="020F0502020204030204" pitchFamily="34" charset="0"/>
              <a:cs typeface="Times New Roman" panose="02020603050405020304" pitchFamily="18" charset="0"/>
            </a:endParaRPr>
          </a:p>
          <a:p>
            <a:r>
              <a:rPr lang="en-GB" sz="2400" b="1" dirty="0">
                <a:latin typeface="Century Gothic" panose="020B0502020202020204" pitchFamily="34" charset="0"/>
                <a:ea typeface="Calibri" panose="020F0502020204030204" pitchFamily="34" charset="0"/>
                <a:cs typeface="Times New Roman" panose="02020603050405020304" pitchFamily="18" charset="0"/>
              </a:rPr>
              <a:t>Does my child have to go to the Disco?</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Some children find the disco overwhelming and choose not to go.  There is a quiet room with a film, games and activities for those who wish to do something quieter instead.</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15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2E81-832A-428D-8D82-E080C425E177}"/>
              </a:ext>
            </a:extLst>
          </p:cNvPr>
          <p:cNvSpPr>
            <a:spLocks noGrp="1"/>
          </p:cNvSpPr>
          <p:nvPr>
            <p:ph type="title"/>
          </p:nvPr>
        </p:nvSpPr>
        <p:spPr>
          <a:xfrm>
            <a:off x="527785" y="0"/>
            <a:ext cx="10515600" cy="1325563"/>
          </a:xfrm>
        </p:spPr>
        <p:txBody>
          <a:bodyPr/>
          <a:lstStyle/>
          <a:p>
            <a:r>
              <a:rPr lang="en-GB" dirty="0">
                <a:solidFill>
                  <a:srgbClr val="FF0000"/>
                </a:solidFill>
                <a:latin typeface="Century Gothic" panose="020B0502020202020204" pitchFamily="34" charset="0"/>
              </a:rPr>
              <a:t>Frequently Asked Questions</a:t>
            </a:r>
          </a:p>
        </p:txBody>
      </p:sp>
      <p:sp>
        <p:nvSpPr>
          <p:cNvPr id="3" name="Rectangle 2">
            <a:extLst>
              <a:ext uri="{FF2B5EF4-FFF2-40B4-BE49-F238E27FC236}">
                <a16:creationId xmlns:a16="http://schemas.microsoft.com/office/drawing/2014/main" id="{E68ADA8F-86C2-4659-9C2F-6D0A038DB11B}"/>
              </a:ext>
            </a:extLst>
          </p:cNvPr>
          <p:cNvSpPr/>
          <p:nvPr/>
        </p:nvSpPr>
        <p:spPr>
          <a:xfrm>
            <a:off x="527785" y="1229896"/>
            <a:ext cx="11366500" cy="3046988"/>
          </a:xfrm>
          <a:prstGeom prst="rect">
            <a:avLst/>
          </a:prstGeom>
        </p:spPr>
        <p:txBody>
          <a:bodyPr wrap="square">
            <a:spAutoFit/>
          </a:bodyPr>
          <a:lstStyle/>
          <a:p>
            <a:r>
              <a:rPr lang="en-GB" sz="2400" b="1" dirty="0">
                <a:latin typeface="Century Gothic" panose="020B0502020202020204" pitchFamily="34" charset="0"/>
                <a:ea typeface="Calibri" panose="020F0502020204030204" pitchFamily="34" charset="0"/>
                <a:cs typeface="Times New Roman" panose="02020603050405020304" pitchFamily="18" charset="0"/>
              </a:rPr>
              <a:t>If my child runs out of something, what happens?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If you follow the guidelines on the packing list that has been sent home, this is unlikely to happen.</a:t>
            </a:r>
          </a:p>
          <a:p>
            <a:r>
              <a:rPr lang="en-GB" sz="2400" dirty="0">
                <a:latin typeface="Century Gothic" panose="020B0502020202020204" pitchFamily="34" charset="0"/>
                <a:ea typeface="Calibri" panose="020F0502020204030204" pitchFamily="34" charset="0"/>
                <a:cs typeface="Times New Roman" panose="02020603050405020304" pitchFamily="18" charset="0"/>
              </a:rPr>
              <a:t>However, if your child runs out of dry, clean clothes then we will make sure that sufficient items are made available to get them through the week. </a:t>
            </a:r>
          </a:p>
          <a:p>
            <a:r>
              <a:rPr lang="en-GB" sz="2400" dirty="0">
                <a:latin typeface="Century Gothic" panose="020B0502020202020204" pitchFamily="34" charset="0"/>
                <a:ea typeface="Calibri" panose="020F0502020204030204" pitchFamily="34" charset="0"/>
                <a:cs typeface="Times New Roman" panose="02020603050405020304" pitchFamily="18" charset="0"/>
              </a:rPr>
              <a:t>Lots of pairs of socks (at least two pairs for each day) is probably the most important one!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entury Gothic" panose="020B050202020202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08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Any further questions?</a:t>
            </a:r>
          </a:p>
        </p:txBody>
      </p:sp>
    </p:spTree>
    <p:extLst>
      <p:ext uri="{BB962C8B-B14F-4D97-AF65-F5344CB8AC3E}">
        <p14:creationId xmlns:p14="http://schemas.microsoft.com/office/powerpoint/2010/main" val="1510701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more Outdoor Centre © Ian Knox :: Geograph Britain and Ireland">
            <a:extLst>
              <a:ext uri="{FF2B5EF4-FFF2-40B4-BE49-F238E27FC236}">
                <a16:creationId xmlns:a16="http://schemas.microsoft.com/office/drawing/2014/main" id="{5B65DF53-D44C-2445-8792-078DBF01FA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0" b="10249"/>
          <a:stretch/>
        </p:blipFill>
        <p:spPr bwMode="auto">
          <a:xfrm>
            <a:off x="20" y="10"/>
            <a:ext cx="12191980" cy="6857990"/>
          </a:xfrm>
          <a:prstGeom prst="rect">
            <a:avLst/>
          </a:prstGeom>
          <a:solidFill>
            <a:schemeClr val="bg1"/>
          </a:solidFill>
        </p:spPr>
      </p:pic>
    </p:spTree>
    <p:extLst>
      <p:ext uri="{BB962C8B-B14F-4D97-AF65-F5344CB8AC3E}">
        <p14:creationId xmlns:p14="http://schemas.microsoft.com/office/powerpoint/2010/main" val="37048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8131-641A-4D7E-B075-9C524A545390}"/>
              </a:ext>
            </a:extLst>
          </p:cNvPr>
          <p:cNvSpPr>
            <a:spLocks noGrp="1"/>
          </p:cNvSpPr>
          <p:nvPr>
            <p:ph type="title"/>
          </p:nvPr>
        </p:nvSpPr>
        <p:spPr/>
        <p:txBody>
          <a:bodyPr>
            <a:normAutofit/>
          </a:bodyPr>
          <a:lstStyle/>
          <a:p>
            <a:pPr algn="ctr"/>
            <a:r>
              <a:rPr lang="en-GB" sz="5400" dirty="0">
                <a:solidFill>
                  <a:srgbClr val="FF0000"/>
                </a:solidFill>
                <a:latin typeface="Century Gothic" panose="020B0502020202020204" pitchFamily="34" charset="0"/>
              </a:rPr>
              <a:t>Our Benmore Charter</a:t>
            </a:r>
          </a:p>
        </p:txBody>
      </p:sp>
      <p:sp>
        <p:nvSpPr>
          <p:cNvPr id="3" name="Content Placeholder 2">
            <a:extLst>
              <a:ext uri="{FF2B5EF4-FFF2-40B4-BE49-F238E27FC236}">
                <a16:creationId xmlns:a16="http://schemas.microsoft.com/office/drawing/2014/main" id="{25508D8E-BA3A-4D83-AE62-48D18F37B6F3}"/>
              </a:ext>
            </a:extLst>
          </p:cNvPr>
          <p:cNvSpPr>
            <a:spLocks noGrp="1"/>
          </p:cNvSpPr>
          <p:nvPr>
            <p:ph idx="1"/>
          </p:nvPr>
        </p:nvSpPr>
        <p:spPr>
          <a:xfrm>
            <a:off x="805543" y="1999797"/>
            <a:ext cx="10515600" cy="4351338"/>
          </a:xfrm>
        </p:spPr>
        <p:txBody>
          <a:bodyPr>
            <a:normAutofit fontScale="85000" lnSpcReduction="20000"/>
          </a:bodyPr>
          <a:lstStyle/>
          <a:p>
            <a:pPr>
              <a:lnSpc>
                <a:spcPct val="110000"/>
              </a:lnSpc>
              <a:spcBef>
                <a:spcPts val="0"/>
              </a:spcBef>
              <a:spcAft>
                <a:spcPts val="1200"/>
              </a:spcAft>
            </a:pPr>
            <a:r>
              <a:rPr lang="en-GB" dirty="0">
                <a:latin typeface="Century Gothic" panose="020B0502020202020204" pitchFamily="34" charset="0"/>
              </a:rPr>
              <a:t>Benmore is a once in a lifetime experience, and we want everyone to get the best from it.</a:t>
            </a:r>
          </a:p>
          <a:p>
            <a:pPr>
              <a:lnSpc>
                <a:spcPct val="110000"/>
              </a:lnSpc>
              <a:spcBef>
                <a:spcPts val="0"/>
              </a:spcBef>
              <a:spcAft>
                <a:spcPts val="1200"/>
              </a:spcAft>
            </a:pPr>
            <a:r>
              <a:rPr lang="en-GB" dirty="0">
                <a:latin typeface="Century Gothic" panose="020B0502020202020204" pitchFamily="34" charset="0"/>
              </a:rPr>
              <a:t>You will be away from home, perhaps the first time away from your parents and carers, doing activities that put you well outside your comfort zone, and that need you to be able to listen and follow instructions to keep yourself and others safe.</a:t>
            </a:r>
          </a:p>
          <a:p>
            <a:pPr>
              <a:lnSpc>
                <a:spcPct val="110000"/>
              </a:lnSpc>
              <a:spcBef>
                <a:spcPts val="0"/>
              </a:spcBef>
              <a:spcAft>
                <a:spcPts val="1200"/>
              </a:spcAft>
            </a:pPr>
            <a:r>
              <a:rPr lang="en-GB" dirty="0">
                <a:latin typeface="Century Gothic" panose="020B0502020202020204" pitchFamily="34" charset="0"/>
              </a:rPr>
              <a:t>You will be staying in a 19</a:t>
            </a:r>
            <a:r>
              <a:rPr lang="en-GB" baseline="30000" dirty="0">
                <a:latin typeface="Century Gothic" panose="020B0502020202020204" pitchFamily="34" charset="0"/>
              </a:rPr>
              <a:t>th</a:t>
            </a:r>
            <a:r>
              <a:rPr lang="en-GB" dirty="0">
                <a:latin typeface="Century Gothic" panose="020B0502020202020204" pitchFamily="34" charset="0"/>
              </a:rPr>
              <a:t> Century listed manor house (1851), with external staff who are not part of our Castleview team.</a:t>
            </a:r>
          </a:p>
          <a:p>
            <a:pPr>
              <a:lnSpc>
                <a:spcPct val="110000"/>
              </a:lnSpc>
              <a:spcBef>
                <a:spcPts val="0"/>
              </a:spcBef>
              <a:spcAft>
                <a:spcPts val="1200"/>
              </a:spcAft>
            </a:pPr>
            <a:r>
              <a:rPr lang="en-GB" dirty="0">
                <a:latin typeface="Century Gothic" panose="020B0502020202020204" pitchFamily="34" charset="0"/>
              </a:rPr>
              <a:t>There will be at least one other school at Benmore at the same time as we are there.</a:t>
            </a:r>
          </a:p>
          <a:p>
            <a:pPr>
              <a:lnSpc>
                <a:spcPct val="110000"/>
              </a:lnSpc>
              <a:spcBef>
                <a:spcPts val="0"/>
              </a:spcBef>
              <a:spcAft>
                <a:spcPts val="1200"/>
              </a:spcAft>
            </a:pPr>
            <a:r>
              <a:rPr lang="en-GB" dirty="0">
                <a:latin typeface="Century Gothic" panose="020B0502020202020204" pitchFamily="34" charset="0"/>
              </a:rPr>
              <a:t>You will be representing Castleview and our school values.</a:t>
            </a:r>
          </a:p>
        </p:txBody>
      </p:sp>
    </p:spTree>
    <p:extLst>
      <p:ext uri="{BB962C8B-B14F-4D97-AF65-F5344CB8AC3E}">
        <p14:creationId xmlns:p14="http://schemas.microsoft.com/office/powerpoint/2010/main" val="83473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806D-BE7A-4DBC-9B9E-21A9C6E5215D}"/>
              </a:ext>
            </a:extLst>
          </p:cNvPr>
          <p:cNvSpPr>
            <a:spLocks noGrp="1"/>
          </p:cNvSpPr>
          <p:nvPr>
            <p:ph type="title"/>
          </p:nvPr>
        </p:nvSpPr>
        <p:spPr/>
        <p:txBody>
          <a:bodyPr>
            <a:normAutofit/>
          </a:bodyPr>
          <a:lstStyle/>
          <a:p>
            <a:r>
              <a:rPr lang="en-GB" sz="5400" dirty="0">
                <a:solidFill>
                  <a:srgbClr val="FF0000"/>
                </a:solidFill>
                <a:latin typeface="Century Gothic" panose="020B0502020202020204" pitchFamily="34" charset="0"/>
              </a:rPr>
              <a:t>Essential Behaviours</a:t>
            </a:r>
          </a:p>
        </p:txBody>
      </p:sp>
      <p:sp>
        <p:nvSpPr>
          <p:cNvPr id="5" name="TextBox 4">
            <a:extLst>
              <a:ext uri="{FF2B5EF4-FFF2-40B4-BE49-F238E27FC236}">
                <a16:creationId xmlns:a16="http://schemas.microsoft.com/office/drawing/2014/main" id="{F6107366-9B85-4E3A-99AE-C660FE421BBD}"/>
              </a:ext>
            </a:extLst>
          </p:cNvPr>
          <p:cNvSpPr txBox="1"/>
          <p:nvPr/>
        </p:nvSpPr>
        <p:spPr>
          <a:xfrm>
            <a:off x="892629" y="1802947"/>
            <a:ext cx="9840685" cy="4832092"/>
          </a:xfrm>
          <a:prstGeom prst="rect">
            <a:avLst/>
          </a:prstGeom>
          <a:noFill/>
        </p:spPr>
        <p:txBody>
          <a:bodyPr wrap="square">
            <a:spAutoFit/>
          </a:bodyPr>
          <a:lstStyle/>
          <a:p>
            <a:pPr lvl="0" algn="ctr"/>
            <a:r>
              <a:rPr lang="en-GB" sz="4400" dirty="0">
                <a:effectLst/>
                <a:latin typeface="Century Gothic" panose="020B0502020202020204" pitchFamily="34" charset="0"/>
                <a:ea typeface="Times New Roman" panose="02020603050405020304" pitchFamily="18" charset="0"/>
              </a:rPr>
              <a:t>What behaviours do you think </a:t>
            </a:r>
          </a:p>
          <a:p>
            <a:pPr lvl="0" algn="ctr"/>
            <a:r>
              <a:rPr lang="en-GB" sz="4400" dirty="0">
                <a:effectLst/>
                <a:latin typeface="Century Gothic" panose="020B0502020202020204" pitchFamily="34" charset="0"/>
                <a:ea typeface="Times New Roman" panose="02020603050405020304" pitchFamily="18" charset="0"/>
              </a:rPr>
              <a:t>we </a:t>
            </a:r>
            <a:r>
              <a:rPr lang="en-GB" sz="4400" u="sng" dirty="0">
                <a:effectLst/>
                <a:latin typeface="Century Gothic" panose="020B0502020202020204" pitchFamily="34" charset="0"/>
                <a:ea typeface="Times New Roman" panose="02020603050405020304" pitchFamily="18" charset="0"/>
              </a:rPr>
              <a:t>all</a:t>
            </a:r>
            <a:r>
              <a:rPr lang="en-GB" sz="4400" dirty="0">
                <a:effectLst/>
                <a:latin typeface="Century Gothic" panose="020B0502020202020204" pitchFamily="34" charset="0"/>
                <a:ea typeface="Times New Roman" panose="02020603050405020304" pitchFamily="18" charset="0"/>
              </a:rPr>
              <a:t> need to display </a:t>
            </a:r>
          </a:p>
          <a:p>
            <a:pPr lvl="0" algn="ctr"/>
            <a:r>
              <a:rPr lang="en-GB" sz="4400" dirty="0">
                <a:effectLst/>
                <a:latin typeface="Century Gothic" panose="020B0502020202020204" pitchFamily="34" charset="0"/>
                <a:ea typeface="Times New Roman" panose="02020603050405020304" pitchFamily="18" charset="0"/>
              </a:rPr>
              <a:t>to ensure that Benmore is a </a:t>
            </a:r>
          </a:p>
          <a:p>
            <a:pPr lvl="0" algn="ctr"/>
            <a:r>
              <a:rPr lang="en-GB" sz="4400" dirty="0">
                <a:effectLst/>
                <a:latin typeface="Century Gothic" panose="020B0502020202020204" pitchFamily="34" charset="0"/>
                <a:ea typeface="Times New Roman" panose="02020603050405020304" pitchFamily="18" charset="0"/>
              </a:rPr>
              <a:t>happy, safe and positive experience for everyone </a:t>
            </a:r>
          </a:p>
          <a:p>
            <a:pPr lvl="0" algn="ctr"/>
            <a:r>
              <a:rPr lang="en-GB" sz="4400" dirty="0">
                <a:effectLst/>
                <a:latin typeface="Century Gothic" panose="020B0502020202020204" pitchFamily="34" charset="0"/>
                <a:ea typeface="Times New Roman" panose="02020603050405020304" pitchFamily="18" charset="0"/>
              </a:rPr>
              <a:t>(children, Castleview staf</a:t>
            </a:r>
            <a:r>
              <a:rPr lang="en-GB" sz="4400" dirty="0">
                <a:latin typeface="Century Gothic" panose="020B0502020202020204" pitchFamily="34" charset="0"/>
                <a:ea typeface="Times New Roman" panose="02020603050405020304" pitchFamily="18" charset="0"/>
              </a:rPr>
              <a:t>f and Benmore staff).</a:t>
            </a:r>
            <a:endParaRPr lang="en-GB" sz="4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47156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0E1-9595-4ABC-B1A7-2198AE00DE1B}"/>
              </a:ext>
            </a:extLst>
          </p:cNvPr>
          <p:cNvSpPr>
            <a:spLocks noGrp="1"/>
          </p:cNvSpPr>
          <p:nvPr>
            <p:ph type="title"/>
          </p:nvPr>
        </p:nvSpPr>
        <p:spPr>
          <a:xfrm>
            <a:off x="838200" y="278039"/>
            <a:ext cx="10515600" cy="1325563"/>
          </a:xfrm>
        </p:spPr>
        <p:txBody>
          <a:bodyPr/>
          <a:lstStyle/>
          <a:p>
            <a:r>
              <a:rPr lang="en-GB" dirty="0">
                <a:solidFill>
                  <a:srgbClr val="FF0000"/>
                </a:solidFill>
                <a:latin typeface="Century Gothic" panose="020B0502020202020204" pitchFamily="34" charset="0"/>
              </a:rPr>
              <a:t>How We will Apply the Charter</a:t>
            </a:r>
          </a:p>
        </p:txBody>
      </p:sp>
      <p:sp>
        <p:nvSpPr>
          <p:cNvPr id="5" name="TextBox 4">
            <a:extLst>
              <a:ext uri="{FF2B5EF4-FFF2-40B4-BE49-F238E27FC236}">
                <a16:creationId xmlns:a16="http://schemas.microsoft.com/office/drawing/2014/main" id="{D6388A15-E268-488F-8469-283DB5794EA3}"/>
              </a:ext>
            </a:extLst>
          </p:cNvPr>
          <p:cNvSpPr txBox="1"/>
          <p:nvPr/>
        </p:nvSpPr>
        <p:spPr>
          <a:xfrm>
            <a:off x="707571" y="1712969"/>
            <a:ext cx="11016343" cy="4478149"/>
          </a:xfrm>
          <a:prstGeom prst="rect">
            <a:avLst/>
          </a:prstGeom>
          <a:noFill/>
        </p:spPr>
        <p:txBody>
          <a:bodyPr wrap="square">
            <a:spAutoFit/>
          </a:bodyPr>
          <a:lstStyle/>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Teachers will have a sheet with each point on the charter on it, and will add initials of any child who breaks a promise from the charter - tally marks will show how many times beside their initials.</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We will consistently apply the usual process of recording and contacting parents to any tally mark recorded.</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Review at the end of January with a warning to any pupil who needs it, plus a phone call/letter to parents to explain that the warning has been issued that the Benmore trip is at risk.</a:t>
            </a:r>
            <a:endParaRPr lang="en-GB" sz="2400" dirty="0">
              <a:effectLst/>
              <a:latin typeface="Century Gothic" panose="020B0502020202020204" pitchFamily="34" charset="0"/>
              <a:ea typeface="Calibri" panose="020F0502020204030204" pitchFamily="34" charset="0"/>
            </a:endParaRP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Review again before the Feb break, if behaviour still hasn’t changed. Meet with parents of anyone we aren’t comfortable taking. </a:t>
            </a:r>
            <a:endParaRPr lang="en-GB" sz="2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20179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0E1-9595-4ABC-B1A7-2198AE00DE1B}"/>
              </a:ext>
            </a:extLst>
          </p:cNvPr>
          <p:cNvSpPr>
            <a:spLocks noGrp="1"/>
          </p:cNvSpPr>
          <p:nvPr>
            <p:ph type="title"/>
          </p:nvPr>
        </p:nvSpPr>
        <p:spPr>
          <a:xfrm>
            <a:off x="838200" y="278039"/>
            <a:ext cx="10515600" cy="1325563"/>
          </a:xfrm>
        </p:spPr>
        <p:txBody>
          <a:bodyPr/>
          <a:lstStyle/>
          <a:p>
            <a:r>
              <a:rPr lang="en-GB" dirty="0">
                <a:solidFill>
                  <a:srgbClr val="FF0000"/>
                </a:solidFill>
                <a:latin typeface="Century Gothic" panose="020B0502020202020204" pitchFamily="34" charset="0"/>
              </a:rPr>
              <a:t>Please remember ….</a:t>
            </a:r>
          </a:p>
        </p:txBody>
      </p:sp>
      <p:sp>
        <p:nvSpPr>
          <p:cNvPr id="5" name="TextBox 4">
            <a:extLst>
              <a:ext uri="{FF2B5EF4-FFF2-40B4-BE49-F238E27FC236}">
                <a16:creationId xmlns:a16="http://schemas.microsoft.com/office/drawing/2014/main" id="{D6388A15-E268-488F-8469-283DB5794EA3}"/>
              </a:ext>
            </a:extLst>
          </p:cNvPr>
          <p:cNvSpPr txBox="1"/>
          <p:nvPr/>
        </p:nvSpPr>
        <p:spPr>
          <a:xfrm>
            <a:off x="762000" y="1865369"/>
            <a:ext cx="10591800" cy="4339650"/>
          </a:xfrm>
          <a:prstGeom prst="rect">
            <a:avLst/>
          </a:prstGeom>
          <a:noFill/>
        </p:spPr>
        <p:txBody>
          <a:bodyPr wrap="square">
            <a:spAutoFit/>
          </a:bodyPr>
          <a:lstStyle/>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Castlevie</a:t>
            </a:r>
            <a:r>
              <a:rPr lang="en-GB" sz="2400" dirty="0">
                <a:latin typeface="Century Gothic" panose="020B0502020202020204" pitchFamily="34" charset="0"/>
                <a:ea typeface="Times New Roman" panose="02020603050405020304" pitchFamily="18" charset="0"/>
              </a:rPr>
              <a:t>w is the only school in Edinburgh that pays for the children to go to Benmore.  It costs ~£450 per child.  </a:t>
            </a: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Times New Roman" panose="02020603050405020304" pitchFamily="18" charset="0"/>
              </a:rPr>
              <a:t>Staff give up their personal time to take you to Benmore.</a:t>
            </a:r>
          </a:p>
          <a:p>
            <a:pPr marL="342900" lvl="0" indent="-342900">
              <a:spcAft>
                <a:spcPts val="1800"/>
              </a:spcAft>
              <a:buFont typeface="Symbol" panose="05050102010706020507" pitchFamily="18" charset="2"/>
              <a:buChar char=""/>
            </a:pPr>
            <a:r>
              <a:rPr lang="en-GB" sz="2400" dirty="0">
                <a:latin typeface="Century Gothic" panose="020B0502020202020204" pitchFamily="34" charset="0"/>
                <a:ea typeface="Calibri" panose="020F0502020204030204" pitchFamily="34" charset="0"/>
              </a:rPr>
              <a:t>We do not get paid extra for being with you 24 hours a day instead of the normal 6 hours per day.</a:t>
            </a: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Calibri" panose="020F0502020204030204" pitchFamily="34" charset="0"/>
              </a:rPr>
              <a:t>We </a:t>
            </a:r>
            <a:r>
              <a:rPr lang="en-GB" sz="2400" dirty="0">
                <a:latin typeface="Century Gothic" panose="020B0502020202020204" pitchFamily="34" charset="0"/>
                <a:ea typeface="Calibri" panose="020F0502020204030204" pitchFamily="34" charset="0"/>
              </a:rPr>
              <a:t>leave behind our own children and loved ones for the week.</a:t>
            </a:r>
          </a:p>
          <a:p>
            <a:pPr marL="342900" lvl="0" indent="-342900">
              <a:spcAft>
                <a:spcPts val="1800"/>
              </a:spcAft>
              <a:buFont typeface="Symbol" panose="05050102010706020507" pitchFamily="18" charset="2"/>
              <a:buChar char=""/>
            </a:pPr>
            <a:r>
              <a:rPr lang="en-GB" sz="2400" dirty="0">
                <a:effectLst/>
                <a:latin typeface="Century Gothic" panose="020B0502020202020204" pitchFamily="34" charset="0"/>
                <a:ea typeface="Calibri" panose="020F0502020204030204" pitchFamily="34" charset="0"/>
              </a:rPr>
              <a:t>We will not take anyone who is not willing to accept respon</a:t>
            </a:r>
            <a:r>
              <a:rPr lang="en-GB" sz="2400" dirty="0">
                <a:latin typeface="Century Gothic" panose="020B0502020202020204" pitchFamily="34" charset="0"/>
                <a:ea typeface="Calibri" panose="020F0502020204030204" pitchFamily="34" charset="0"/>
              </a:rPr>
              <a:t>sibility for their actions and behaviours, who we consider to be unsafe, or who doesn’t respect us or the values we teach at Castleview.</a:t>
            </a:r>
            <a:endParaRPr lang="en-GB" sz="2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2102550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more Outdoor Centre © Ian Knox :: Geograph Britain and Ireland">
            <a:extLst>
              <a:ext uri="{FF2B5EF4-FFF2-40B4-BE49-F238E27FC236}">
                <a16:creationId xmlns:a16="http://schemas.microsoft.com/office/drawing/2014/main" id="{5B65DF53-D44C-2445-8792-078DBF01FA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0" b="102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490537" y="5553214"/>
            <a:ext cx="11210925" cy="744836"/>
          </a:xfrm>
          <a:solidFill>
            <a:schemeClr val="bg1"/>
          </a:solidFill>
        </p:spPr>
        <p:txBody>
          <a:bodyPr vert="horz" lIns="91440" tIns="45720" rIns="91440" bIns="45720" rtlCol="0" anchor="ctr">
            <a:normAutofit/>
          </a:bodyPr>
          <a:lstStyle/>
          <a:p>
            <a:pPr algn="ctr"/>
            <a:r>
              <a:rPr lang="en-US" sz="3600" dirty="0">
                <a:solidFill>
                  <a:schemeClr val="tx1">
                    <a:lumMod val="85000"/>
                    <a:lumOff val="15000"/>
                  </a:schemeClr>
                </a:solidFill>
                <a:latin typeface="Century Gothic" panose="020B0502020202020204" pitchFamily="34" charset="0"/>
              </a:rPr>
              <a:t>Thank you</a:t>
            </a:r>
          </a:p>
        </p:txBody>
      </p:sp>
    </p:spTree>
    <p:extLst>
      <p:ext uri="{BB962C8B-B14F-4D97-AF65-F5344CB8AC3E}">
        <p14:creationId xmlns:p14="http://schemas.microsoft.com/office/powerpoint/2010/main" val="364430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850554" y="175252"/>
            <a:ext cx="10515600" cy="1325563"/>
          </a:xfrm>
        </p:spPr>
        <p:txBody>
          <a:bodyPr/>
          <a:lstStyle/>
          <a:p>
            <a:r>
              <a:rPr lang="en-US" dirty="0">
                <a:solidFill>
                  <a:srgbClr val="FF0000"/>
                </a:solidFill>
                <a:latin typeface="Century Gothic" panose="020B0502020202020204" pitchFamily="34" charset="0"/>
              </a:rPr>
              <a:t>Who is Going?</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887130" y="1467885"/>
            <a:ext cx="3916680" cy="1183582"/>
          </a:xfrm>
        </p:spPr>
        <p:txBody>
          <a:bodyPr>
            <a:normAutofit/>
          </a:bodyPr>
          <a:lstStyle/>
          <a:p>
            <a:r>
              <a:rPr lang="en-US" dirty="0">
                <a:latin typeface="Century Gothic" panose="020B0502020202020204" pitchFamily="34" charset="0"/>
              </a:rPr>
              <a:t>55 children in P7</a:t>
            </a:r>
          </a:p>
          <a:p>
            <a:r>
              <a:rPr lang="en-US" dirty="0">
                <a:latin typeface="Century Gothic" panose="020B0502020202020204" pitchFamily="34" charset="0"/>
              </a:rPr>
              <a:t>6 Castleview adults </a:t>
            </a:r>
          </a:p>
        </p:txBody>
      </p:sp>
      <p:pic>
        <p:nvPicPr>
          <p:cNvPr id="2054" name="Picture 6" descr="A person looking at the camera&#10;&#10;Description automatically generated">
            <a:extLst>
              <a:ext uri="{FF2B5EF4-FFF2-40B4-BE49-F238E27FC236}">
                <a16:creationId xmlns:a16="http://schemas.microsoft.com/office/drawing/2014/main" id="{9487E33B-39BA-AA44-AA21-12DB4F3F7E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7060" t="4968" r="8095" b="11924"/>
          <a:stretch/>
        </p:blipFill>
        <p:spPr bwMode="auto">
          <a:xfrm>
            <a:off x="1766946" y="3515078"/>
            <a:ext cx="1572520" cy="19032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3489138-5D45-C24B-B421-79A477134077}"/>
              </a:ext>
            </a:extLst>
          </p:cNvPr>
          <p:cNvSpPr txBox="1"/>
          <p:nvPr/>
        </p:nvSpPr>
        <p:spPr>
          <a:xfrm>
            <a:off x="5799820" y="2556327"/>
            <a:ext cx="2248124" cy="830997"/>
          </a:xfrm>
          <a:prstGeom prst="rect">
            <a:avLst/>
          </a:prstGeom>
          <a:noFill/>
        </p:spPr>
        <p:txBody>
          <a:bodyPr wrap="square" rtlCol="0">
            <a:spAutoFit/>
          </a:bodyPr>
          <a:lstStyle/>
          <a:p>
            <a:pPr algn="ctr"/>
            <a:r>
              <a:rPr lang="en-US" sz="1600" b="1" dirty="0">
                <a:latin typeface="Century Gothic" panose="020B0502020202020204" pitchFamily="34" charset="0"/>
              </a:rPr>
              <a:t>Katie Watson</a:t>
            </a:r>
          </a:p>
          <a:p>
            <a:pPr algn="ctr"/>
            <a:r>
              <a:rPr lang="en-US" sz="1600" dirty="0">
                <a:latin typeface="Century Gothic" panose="020B0502020202020204" pitchFamily="34" charset="0"/>
              </a:rPr>
              <a:t>Principal Teacher &amp; P7B Class teacher</a:t>
            </a:r>
          </a:p>
        </p:txBody>
      </p:sp>
      <p:sp>
        <p:nvSpPr>
          <p:cNvPr id="18" name="TextBox 17">
            <a:extLst>
              <a:ext uri="{FF2B5EF4-FFF2-40B4-BE49-F238E27FC236}">
                <a16:creationId xmlns:a16="http://schemas.microsoft.com/office/drawing/2014/main" id="{4BEEC696-AD57-ED4A-A8A7-DD29D49C5461}"/>
              </a:ext>
            </a:extLst>
          </p:cNvPr>
          <p:cNvSpPr txBox="1"/>
          <p:nvPr/>
        </p:nvSpPr>
        <p:spPr>
          <a:xfrm>
            <a:off x="8773566" y="2578778"/>
            <a:ext cx="1994457" cy="800219"/>
          </a:xfrm>
          <a:prstGeom prst="rect">
            <a:avLst/>
          </a:prstGeom>
          <a:noFill/>
        </p:spPr>
        <p:txBody>
          <a:bodyPr wrap="none" rtlCol="0">
            <a:spAutoFit/>
          </a:bodyPr>
          <a:lstStyle/>
          <a:p>
            <a:pPr algn="ctr"/>
            <a:r>
              <a:rPr lang="en-US" sz="1600" b="1" dirty="0">
                <a:latin typeface="Century Gothic" panose="020B0502020202020204" pitchFamily="34" charset="0"/>
              </a:rPr>
              <a:t>Matthew Williams</a:t>
            </a:r>
          </a:p>
          <a:p>
            <a:pPr algn="ctr"/>
            <a:r>
              <a:rPr lang="en-US" sz="1600" dirty="0">
                <a:latin typeface="Century Gothic" panose="020B0502020202020204" pitchFamily="34" charset="0"/>
              </a:rPr>
              <a:t>P7a Class Teacher</a:t>
            </a:r>
          </a:p>
          <a:p>
            <a:pPr algn="ctr"/>
            <a:endParaRPr lang="en-US" sz="1400" dirty="0">
              <a:latin typeface="Century Gothic" panose="020B0502020202020204" pitchFamily="34" charset="0"/>
            </a:endParaRPr>
          </a:p>
        </p:txBody>
      </p:sp>
      <p:sp>
        <p:nvSpPr>
          <p:cNvPr id="19" name="TextBox 18">
            <a:extLst>
              <a:ext uri="{FF2B5EF4-FFF2-40B4-BE49-F238E27FC236}">
                <a16:creationId xmlns:a16="http://schemas.microsoft.com/office/drawing/2014/main" id="{0F74EC31-2A69-264E-8AF6-FFF3C5C33849}"/>
              </a:ext>
            </a:extLst>
          </p:cNvPr>
          <p:cNvSpPr txBox="1"/>
          <p:nvPr/>
        </p:nvSpPr>
        <p:spPr>
          <a:xfrm>
            <a:off x="4507984" y="5512473"/>
            <a:ext cx="1451038" cy="584775"/>
          </a:xfrm>
          <a:prstGeom prst="rect">
            <a:avLst/>
          </a:prstGeom>
          <a:noFill/>
        </p:spPr>
        <p:txBody>
          <a:bodyPr wrap="none" rtlCol="0">
            <a:spAutoFit/>
          </a:bodyPr>
          <a:lstStyle/>
          <a:p>
            <a:pPr algn="ctr"/>
            <a:r>
              <a:rPr lang="en-US" sz="1600" b="1" dirty="0">
                <a:latin typeface="Century Gothic" panose="020B0502020202020204" pitchFamily="34" charset="0"/>
              </a:rPr>
              <a:t>Susan Martin</a:t>
            </a:r>
          </a:p>
          <a:p>
            <a:pPr algn="ctr"/>
            <a:r>
              <a:rPr lang="en-US" sz="1600" dirty="0">
                <a:latin typeface="Century Gothic" panose="020B0502020202020204" pitchFamily="34" charset="0"/>
              </a:rPr>
              <a:t>PE Specialist </a:t>
            </a:r>
          </a:p>
        </p:txBody>
      </p:sp>
      <p:sp>
        <p:nvSpPr>
          <p:cNvPr id="20" name="TextBox 19">
            <a:extLst>
              <a:ext uri="{FF2B5EF4-FFF2-40B4-BE49-F238E27FC236}">
                <a16:creationId xmlns:a16="http://schemas.microsoft.com/office/drawing/2014/main" id="{BA7D807B-3EF0-CD43-A8ED-6E1FEF044212}"/>
              </a:ext>
            </a:extLst>
          </p:cNvPr>
          <p:cNvSpPr txBox="1"/>
          <p:nvPr/>
        </p:nvSpPr>
        <p:spPr>
          <a:xfrm>
            <a:off x="1551256" y="5512473"/>
            <a:ext cx="2003899" cy="830997"/>
          </a:xfrm>
          <a:prstGeom prst="rect">
            <a:avLst/>
          </a:prstGeom>
          <a:noFill/>
        </p:spPr>
        <p:txBody>
          <a:bodyPr wrap="square" rtlCol="0">
            <a:spAutoFit/>
          </a:bodyPr>
          <a:lstStyle/>
          <a:p>
            <a:pPr algn="ctr"/>
            <a:r>
              <a:rPr lang="en-US" sz="1600" b="1" dirty="0">
                <a:latin typeface="Century Gothic" panose="020B0502020202020204" pitchFamily="34" charset="0"/>
              </a:rPr>
              <a:t>Paul Archibald</a:t>
            </a:r>
          </a:p>
          <a:p>
            <a:pPr algn="ctr"/>
            <a:r>
              <a:rPr lang="en-US" sz="1600" dirty="0">
                <a:latin typeface="Century Gothic" panose="020B0502020202020204" pitchFamily="34" charset="0"/>
              </a:rPr>
              <a:t>Senior Early Years Officer </a:t>
            </a:r>
          </a:p>
        </p:txBody>
      </p:sp>
      <p:sp>
        <p:nvSpPr>
          <p:cNvPr id="4" name="TextBox 3">
            <a:extLst>
              <a:ext uri="{FF2B5EF4-FFF2-40B4-BE49-F238E27FC236}">
                <a16:creationId xmlns:a16="http://schemas.microsoft.com/office/drawing/2014/main" id="{94186D8F-9FE2-E778-2E20-7E26F81020E9}"/>
              </a:ext>
            </a:extLst>
          </p:cNvPr>
          <p:cNvSpPr txBox="1"/>
          <p:nvPr/>
        </p:nvSpPr>
        <p:spPr>
          <a:xfrm>
            <a:off x="6947293" y="5512473"/>
            <a:ext cx="2216828" cy="830997"/>
          </a:xfrm>
          <a:prstGeom prst="rect">
            <a:avLst/>
          </a:prstGeom>
          <a:noFill/>
        </p:spPr>
        <p:txBody>
          <a:bodyPr wrap="square" rtlCol="0">
            <a:spAutoFit/>
          </a:bodyPr>
          <a:lstStyle/>
          <a:p>
            <a:pPr algn="ctr"/>
            <a:r>
              <a:rPr lang="en-US" sz="1600" b="1" dirty="0">
                <a:latin typeface="Century Gothic" panose="020B0502020202020204" pitchFamily="34" charset="0"/>
              </a:rPr>
              <a:t>Yuliya Herasymenko</a:t>
            </a:r>
          </a:p>
          <a:p>
            <a:pPr algn="ctr"/>
            <a:r>
              <a:rPr lang="en-US" sz="1600" dirty="0">
                <a:latin typeface="Century Gothic" panose="020B0502020202020204" pitchFamily="34" charset="0"/>
              </a:rPr>
              <a:t>Pupil Support Assistant</a:t>
            </a:r>
          </a:p>
        </p:txBody>
      </p:sp>
      <p:sp>
        <p:nvSpPr>
          <p:cNvPr id="8" name="TextBox 7">
            <a:extLst>
              <a:ext uri="{FF2B5EF4-FFF2-40B4-BE49-F238E27FC236}">
                <a16:creationId xmlns:a16="http://schemas.microsoft.com/office/drawing/2014/main" id="{5A980AEE-4737-155D-5A9A-0352CE573E29}"/>
              </a:ext>
            </a:extLst>
          </p:cNvPr>
          <p:cNvSpPr txBox="1"/>
          <p:nvPr/>
        </p:nvSpPr>
        <p:spPr>
          <a:xfrm>
            <a:off x="9532914" y="5564054"/>
            <a:ext cx="1680674" cy="830997"/>
          </a:xfrm>
          <a:prstGeom prst="rect">
            <a:avLst/>
          </a:prstGeom>
          <a:noFill/>
        </p:spPr>
        <p:txBody>
          <a:bodyPr wrap="square" rtlCol="0">
            <a:spAutoFit/>
          </a:bodyPr>
          <a:lstStyle/>
          <a:p>
            <a:pPr algn="ctr"/>
            <a:r>
              <a:rPr lang="en-US" sz="1600" b="1" dirty="0">
                <a:latin typeface="Century Gothic" panose="020B0502020202020204" pitchFamily="34" charset="0"/>
              </a:rPr>
              <a:t>Freya </a:t>
            </a:r>
            <a:r>
              <a:rPr lang="en-US" sz="1600" b="1" dirty="0" err="1">
                <a:latin typeface="Century Gothic" panose="020B0502020202020204" pitchFamily="34" charset="0"/>
              </a:rPr>
              <a:t>O’Horo</a:t>
            </a:r>
            <a:endParaRPr lang="en-US" sz="1600" b="1" dirty="0">
              <a:latin typeface="Century Gothic" panose="020B0502020202020204" pitchFamily="34" charset="0"/>
            </a:endParaRPr>
          </a:p>
          <a:p>
            <a:pPr algn="ctr"/>
            <a:r>
              <a:rPr lang="en-US" sz="1600" dirty="0">
                <a:latin typeface="Century Gothic" panose="020B0502020202020204" pitchFamily="34" charset="0"/>
              </a:rPr>
              <a:t>Pupil Support Officer </a:t>
            </a:r>
            <a:endParaRPr lang="en-US" sz="1400" dirty="0">
              <a:latin typeface="Century Gothic" panose="020B0502020202020204" pitchFamily="34" charset="0"/>
            </a:endParaRPr>
          </a:p>
        </p:txBody>
      </p:sp>
      <p:pic>
        <p:nvPicPr>
          <p:cNvPr id="1028" name="Picture 4" descr="A close up of a person wearing glasses and smiling at the camera&#10;&#10;Description automatically generated">
            <a:extLst>
              <a:ext uri="{FF2B5EF4-FFF2-40B4-BE49-F238E27FC236}">
                <a16:creationId xmlns:a16="http://schemas.microsoft.com/office/drawing/2014/main" id="{211A0BC5-E6BB-230D-4B0C-6D6F81078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040" y="655362"/>
            <a:ext cx="1453684" cy="1907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erson smiling for the camera&#10;&#10;Description automatically generated with medium confidence">
            <a:extLst>
              <a:ext uri="{FF2B5EF4-FFF2-40B4-BE49-F238E27FC236}">
                <a16:creationId xmlns:a16="http://schemas.microsoft.com/office/drawing/2014/main" id="{1C503495-BC9F-D7BA-FC71-D70E50B45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3954" y="662134"/>
            <a:ext cx="1453683" cy="1894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person wearing glasses and smiling at the camera&#10;&#10;Description automatically generated">
            <a:extLst>
              <a:ext uri="{FF2B5EF4-FFF2-40B4-BE49-F238E27FC236}">
                <a16:creationId xmlns:a16="http://schemas.microsoft.com/office/drawing/2014/main" id="{4DCA3722-E156-4CD0-9CBA-55403AC8F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951" y="3489335"/>
            <a:ext cx="1383105" cy="19691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erson with long black hair&#10;&#10;Description automatically generated">
            <a:extLst>
              <a:ext uri="{FF2B5EF4-FFF2-40B4-BE49-F238E27FC236}">
                <a16:creationId xmlns:a16="http://schemas.microsoft.com/office/drawing/2014/main" id="{BAA02206-9F51-CBCE-D9F8-5B7F48A28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0908" y="3563981"/>
            <a:ext cx="1496009" cy="18480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person taking a selfie&#10;&#10;Description automatically generated">
            <a:extLst>
              <a:ext uri="{FF2B5EF4-FFF2-40B4-BE49-F238E27FC236}">
                <a16:creationId xmlns:a16="http://schemas.microsoft.com/office/drawing/2014/main" id="{4A362191-68D8-7D81-DDE0-5D81C80C93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1698" y="3605209"/>
            <a:ext cx="1383106" cy="183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ky, outdoor, car&#10;&#10;Description automatically generated">
            <a:extLst>
              <a:ext uri="{FF2B5EF4-FFF2-40B4-BE49-F238E27FC236}">
                <a16:creationId xmlns:a16="http://schemas.microsoft.com/office/drawing/2014/main" id="{EA00EFBD-E8D6-204E-8F5B-490076F6C651}"/>
              </a:ext>
            </a:extLst>
          </p:cNvPr>
          <p:cNvPicPr>
            <a:picLocks noChangeAspect="1"/>
          </p:cNvPicPr>
          <p:nvPr/>
        </p:nvPicPr>
        <p:blipFill rotWithShape="1">
          <a:blip r:embed="rId2"/>
          <a:srcRect l="15956" r="31438"/>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descr="A boat on the water&#10;&#10;Description automatically generated with medium confidence">
            <a:extLst>
              <a:ext uri="{FF2B5EF4-FFF2-40B4-BE49-F238E27FC236}">
                <a16:creationId xmlns:a16="http://schemas.microsoft.com/office/drawing/2014/main" id="{944EF529-2067-CD4F-9F77-58CC8E3B3D2B}"/>
              </a:ext>
            </a:extLst>
          </p:cNvPr>
          <p:cNvPicPr>
            <a:picLocks noChangeAspect="1"/>
          </p:cNvPicPr>
          <p:nvPr/>
        </p:nvPicPr>
        <p:blipFill rotWithShape="1">
          <a:blip r:embed="rId3"/>
          <a:srcRect t="1527" r="-2" b="7386"/>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Picture 8" descr="A group of people on a boat&#10;&#10;Description automatically generated">
            <a:extLst>
              <a:ext uri="{FF2B5EF4-FFF2-40B4-BE49-F238E27FC236}">
                <a16:creationId xmlns:a16="http://schemas.microsoft.com/office/drawing/2014/main" id="{4339EAC3-AB28-714C-A3AE-C62B7C4FBC86}"/>
              </a:ext>
            </a:extLst>
          </p:cNvPr>
          <p:cNvPicPr>
            <a:picLocks noChangeAspect="1"/>
          </p:cNvPicPr>
          <p:nvPr/>
        </p:nvPicPr>
        <p:blipFill rotWithShape="1">
          <a:blip r:embed="rId4"/>
          <a:srcRect t="7919" r="2" b="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15">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7">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a:xfrm>
            <a:off x="448056" y="685800"/>
            <a:ext cx="2807208" cy="1325563"/>
          </a:xfrm>
        </p:spPr>
        <p:txBody>
          <a:bodyPr>
            <a:normAutofit/>
          </a:bodyPr>
          <a:lstStyle/>
          <a:p>
            <a:r>
              <a:rPr lang="en-US" sz="2800" dirty="0">
                <a:solidFill>
                  <a:srgbClr val="FF0000"/>
                </a:solidFill>
                <a:latin typeface="Century Gothic" panose="020B0502020202020204" pitchFamily="34" charset="0"/>
              </a:rPr>
              <a:t>How Do We Get There?</a:t>
            </a:r>
          </a:p>
        </p:txBody>
      </p:sp>
      <p:sp>
        <p:nvSpPr>
          <p:cNvPr id="20" name="Rectangle 1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250723" y="2258568"/>
            <a:ext cx="3053837" cy="4471406"/>
          </a:xfrm>
        </p:spPr>
        <p:txBody>
          <a:bodyPr>
            <a:normAutofit/>
          </a:bodyPr>
          <a:lstStyle/>
          <a:p>
            <a:r>
              <a:rPr lang="en-US" sz="1600" dirty="0">
                <a:latin typeface="Century Gothic" panose="020B0502020202020204" pitchFamily="34" charset="0"/>
              </a:rPr>
              <a:t>Coach – leaves school Monday at ~10.00am</a:t>
            </a:r>
          </a:p>
          <a:p>
            <a:r>
              <a:rPr lang="en-US" sz="1600" dirty="0">
                <a:latin typeface="Century Gothic" panose="020B0502020202020204" pitchFamily="34" charset="0"/>
              </a:rPr>
              <a:t>Children dropped off at normal start of day with suitcase</a:t>
            </a:r>
          </a:p>
          <a:p>
            <a:r>
              <a:rPr lang="en-US" sz="1600" dirty="0">
                <a:latin typeface="Century Gothic" panose="020B0502020202020204" pitchFamily="34" charset="0"/>
              </a:rPr>
              <a:t>Transfer items for coach into school backpack</a:t>
            </a:r>
          </a:p>
          <a:p>
            <a:r>
              <a:rPr lang="en-US" sz="1600" dirty="0">
                <a:latin typeface="Century Gothic" panose="020B0502020202020204" pitchFamily="34" charset="0"/>
              </a:rPr>
              <a:t>Wave goodbye as bus departs</a:t>
            </a:r>
          </a:p>
          <a:p>
            <a:r>
              <a:rPr lang="en-US" sz="1600" dirty="0">
                <a:latin typeface="Century Gothic" panose="020B0502020202020204" pitchFamily="34" charset="0"/>
              </a:rPr>
              <a:t>Packed lunch at Gourock (Battery Park)</a:t>
            </a:r>
          </a:p>
          <a:p>
            <a:r>
              <a:rPr lang="en-US" sz="1600" dirty="0">
                <a:latin typeface="Century Gothic" panose="020B0502020202020204" pitchFamily="34" charset="0"/>
              </a:rPr>
              <a:t>Ferry across to Dunoon</a:t>
            </a:r>
          </a:p>
          <a:p>
            <a:r>
              <a:rPr lang="en-US" sz="1600" dirty="0">
                <a:latin typeface="Century Gothic" panose="020B0502020202020204" pitchFamily="34" charset="0"/>
              </a:rPr>
              <a:t>Arrive at Benmore early afternoon.</a:t>
            </a:r>
          </a:p>
        </p:txBody>
      </p:sp>
    </p:spTree>
    <p:extLst>
      <p:ext uri="{BB962C8B-B14F-4D97-AF65-F5344CB8AC3E}">
        <p14:creationId xmlns:p14="http://schemas.microsoft.com/office/powerpoint/2010/main" val="163402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Day One - Monday</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p:txBody>
          <a:bodyPr>
            <a:normAutofit lnSpcReduction="10000"/>
          </a:bodyPr>
          <a:lstStyle/>
          <a:p>
            <a:r>
              <a:rPr lang="en-US" dirty="0">
                <a:latin typeface="Century Gothic" panose="020B0502020202020204" pitchFamily="34" charset="0"/>
              </a:rPr>
              <a:t>Dorms</a:t>
            </a:r>
          </a:p>
          <a:p>
            <a:r>
              <a:rPr lang="en-US" dirty="0">
                <a:latin typeface="Century Gothic" panose="020B0502020202020204" pitchFamily="34" charset="0"/>
              </a:rPr>
              <a:t>Meeting to discuss the week</a:t>
            </a:r>
          </a:p>
          <a:p>
            <a:r>
              <a:rPr lang="en-US" dirty="0">
                <a:latin typeface="Century Gothic" panose="020B0502020202020204" pitchFamily="34" charset="0"/>
              </a:rPr>
              <a:t>A look around the Centre</a:t>
            </a:r>
          </a:p>
          <a:p>
            <a:r>
              <a:rPr lang="en-US" dirty="0">
                <a:latin typeface="Century Gothic" panose="020B0502020202020204" pitchFamily="34" charset="0"/>
              </a:rPr>
              <a:t>Allocation of outdoor gear</a:t>
            </a:r>
          </a:p>
          <a:p>
            <a:r>
              <a:rPr lang="en-US" dirty="0">
                <a:latin typeface="Century Gothic" panose="020B0502020202020204" pitchFamily="34" charset="0"/>
              </a:rPr>
              <a:t>Afternoon tea</a:t>
            </a:r>
          </a:p>
          <a:p>
            <a:r>
              <a:rPr lang="en-US" dirty="0">
                <a:latin typeface="Century Gothic" panose="020B0502020202020204" pitchFamily="34" charset="0"/>
              </a:rPr>
              <a:t>Free time/showers</a:t>
            </a:r>
          </a:p>
          <a:p>
            <a:r>
              <a:rPr lang="en-US" dirty="0">
                <a:latin typeface="Century Gothic" panose="020B0502020202020204" pitchFamily="34" charset="0"/>
              </a:rPr>
              <a:t>Dinner</a:t>
            </a:r>
          </a:p>
          <a:p>
            <a:r>
              <a:rPr lang="en-US" dirty="0">
                <a:latin typeface="Century Gothic" panose="020B0502020202020204" pitchFamily="34" charset="0"/>
              </a:rPr>
              <a:t>Night Walk</a:t>
            </a:r>
          </a:p>
          <a:p>
            <a:r>
              <a:rPr lang="en-US" dirty="0">
                <a:latin typeface="Century Gothic" panose="020B0502020202020204" pitchFamily="34" charset="0"/>
              </a:rPr>
              <a:t>Bed at 9pm – lights out 9.30pm.</a:t>
            </a:r>
          </a:p>
          <a:p>
            <a:endParaRPr lang="en-US" dirty="0">
              <a:latin typeface="Century Gothic" panose="020B0502020202020204" pitchFamily="34" charset="0"/>
            </a:endParaRPr>
          </a:p>
        </p:txBody>
      </p:sp>
    </p:spTree>
    <p:extLst>
      <p:ext uri="{BB962C8B-B14F-4D97-AF65-F5344CB8AC3E}">
        <p14:creationId xmlns:p14="http://schemas.microsoft.com/office/powerpoint/2010/main" val="268838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Days 2 – 4 – Tuesday - Thursday</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838200" y="1705437"/>
            <a:ext cx="10515600" cy="5191432"/>
          </a:xfrm>
        </p:spPr>
        <p:txBody>
          <a:bodyPr>
            <a:normAutofit fontScale="70000" lnSpcReduction="20000"/>
          </a:bodyPr>
          <a:lstStyle/>
          <a:p>
            <a:pPr marL="0" indent="0">
              <a:buNone/>
            </a:pPr>
            <a:r>
              <a:rPr lang="en-US" b="1" dirty="0">
                <a:latin typeface="Century Gothic" panose="020B0502020202020204" pitchFamily="34" charset="0"/>
              </a:rPr>
              <a:t>Morning</a:t>
            </a:r>
          </a:p>
          <a:p>
            <a:pPr marL="0" indent="0">
              <a:buNone/>
              <a:tabLst>
                <a:tab pos="892175" algn="l"/>
              </a:tabLst>
            </a:pPr>
            <a:r>
              <a:rPr lang="en-US" dirty="0">
                <a:latin typeface="Century Gothic" panose="020B0502020202020204" pitchFamily="34" charset="0"/>
              </a:rPr>
              <a:t>08.00 – 	Wake up and dressed</a:t>
            </a:r>
          </a:p>
          <a:p>
            <a:pPr marL="0" indent="0">
              <a:buNone/>
              <a:tabLst>
                <a:tab pos="892175" algn="l"/>
              </a:tabLst>
            </a:pPr>
            <a:r>
              <a:rPr lang="en-US" dirty="0">
                <a:latin typeface="Century Gothic" panose="020B0502020202020204" pitchFamily="34" charset="0"/>
              </a:rPr>
              <a:t>08.30 – 	Breakfast</a:t>
            </a:r>
          </a:p>
          <a:p>
            <a:pPr marL="0" indent="0">
              <a:buNone/>
              <a:tabLst>
                <a:tab pos="892175" algn="l"/>
              </a:tabLst>
            </a:pPr>
            <a:r>
              <a:rPr lang="en-US" dirty="0">
                <a:latin typeface="Century Gothic" panose="020B0502020202020204" pitchFamily="34" charset="0"/>
              </a:rPr>
              <a:t>09.00 – 	Duties (</a:t>
            </a:r>
            <a:r>
              <a:rPr lang="en-US" dirty="0" err="1">
                <a:latin typeface="Century Gothic" panose="020B0502020202020204" pitchFamily="34" charset="0"/>
              </a:rPr>
              <a:t>rota</a:t>
            </a:r>
            <a:r>
              <a:rPr lang="en-US" dirty="0">
                <a:latin typeface="Century Gothic" panose="020B0502020202020204" pitchFamily="34" charset="0"/>
              </a:rPr>
              <a:t> on back of dorm doors)</a:t>
            </a:r>
          </a:p>
          <a:p>
            <a:pPr marL="0" indent="0">
              <a:buNone/>
              <a:tabLst>
                <a:tab pos="892175" algn="l"/>
              </a:tabLst>
            </a:pPr>
            <a:r>
              <a:rPr lang="en-US" dirty="0">
                <a:latin typeface="Century Gothic" panose="020B0502020202020204" pitchFamily="34" charset="0"/>
              </a:rPr>
              <a:t>09.30 – 	Room inspections</a:t>
            </a:r>
          </a:p>
          <a:p>
            <a:pPr marL="0" indent="0">
              <a:buNone/>
              <a:tabLst>
                <a:tab pos="892175" algn="l"/>
              </a:tabLst>
            </a:pPr>
            <a:r>
              <a:rPr lang="en-US" dirty="0">
                <a:latin typeface="Century Gothic" panose="020B0502020202020204" pitchFamily="34" charset="0"/>
              </a:rPr>
              <a:t>10.00 – Briefing for first activity</a:t>
            </a:r>
          </a:p>
          <a:p>
            <a:pPr marL="0" indent="0">
              <a:buNone/>
              <a:tabLst>
                <a:tab pos="892175" algn="l"/>
              </a:tabLst>
            </a:pPr>
            <a:r>
              <a:rPr lang="en-US" dirty="0">
                <a:latin typeface="Century Gothic" panose="020B0502020202020204" pitchFamily="34" charset="0"/>
              </a:rPr>
              <a:t>  1.00 – 	Return to centre for lunch.</a:t>
            </a:r>
          </a:p>
          <a:p>
            <a:pPr marL="0" indent="0">
              <a:buNone/>
            </a:pPr>
            <a:endParaRPr lang="en-US" sz="1300" dirty="0">
              <a:latin typeface="Century Gothic" panose="020B0502020202020204" pitchFamily="34" charset="0"/>
            </a:endParaRPr>
          </a:p>
          <a:p>
            <a:pPr marL="0" indent="0">
              <a:buNone/>
            </a:pPr>
            <a:r>
              <a:rPr lang="en-US" b="1" dirty="0">
                <a:latin typeface="Century Gothic" panose="020B0502020202020204" pitchFamily="34" charset="0"/>
              </a:rPr>
              <a:t>Afternoon</a:t>
            </a:r>
          </a:p>
          <a:p>
            <a:pPr marL="0" indent="0">
              <a:buNone/>
              <a:tabLst>
                <a:tab pos="892175" algn="l"/>
              </a:tabLst>
            </a:pPr>
            <a:r>
              <a:rPr lang="en-US" dirty="0">
                <a:latin typeface="Century Gothic" panose="020B0502020202020204" pitchFamily="34" charset="0"/>
              </a:rPr>
              <a:t>2.00 – 	Briefing for second activity</a:t>
            </a:r>
          </a:p>
          <a:p>
            <a:pPr marL="0" indent="0">
              <a:buNone/>
              <a:tabLst>
                <a:tab pos="892175" algn="l"/>
              </a:tabLst>
            </a:pPr>
            <a:r>
              <a:rPr lang="en-US" dirty="0">
                <a:latin typeface="Century Gothic" panose="020B0502020202020204" pitchFamily="34" charset="0"/>
              </a:rPr>
              <a:t>5.00 – 	Return to centre for afternoon cake</a:t>
            </a:r>
          </a:p>
          <a:p>
            <a:pPr marL="0" indent="0">
              <a:buNone/>
              <a:tabLst>
                <a:tab pos="892175" algn="l"/>
              </a:tabLst>
            </a:pPr>
            <a:r>
              <a:rPr lang="en-US" dirty="0">
                <a:latin typeface="Century Gothic" panose="020B0502020202020204" pitchFamily="34" charset="0"/>
              </a:rPr>
              <a:t>6.00 – 	Dinner</a:t>
            </a:r>
          </a:p>
          <a:p>
            <a:pPr marL="0" indent="0">
              <a:buNone/>
              <a:tabLst>
                <a:tab pos="892175" algn="l"/>
              </a:tabLst>
            </a:pPr>
            <a:r>
              <a:rPr lang="en-US" dirty="0">
                <a:latin typeface="Century Gothic" panose="020B0502020202020204" pitchFamily="34" charset="0"/>
              </a:rPr>
              <a:t>7.00 – 	Daily diary writing</a:t>
            </a:r>
          </a:p>
          <a:p>
            <a:pPr marL="0" indent="0">
              <a:buNone/>
              <a:tabLst>
                <a:tab pos="892175" algn="l"/>
              </a:tabLst>
            </a:pPr>
            <a:r>
              <a:rPr lang="en-US" dirty="0">
                <a:latin typeface="Century Gothic" panose="020B0502020202020204" pitchFamily="34" charset="0"/>
              </a:rPr>
              <a:t>7.30 – 	Evening activity</a:t>
            </a:r>
          </a:p>
          <a:p>
            <a:pPr marL="0" indent="0">
              <a:buNone/>
              <a:tabLst>
                <a:tab pos="892175" algn="l"/>
              </a:tabLst>
            </a:pPr>
            <a:r>
              <a:rPr lang="en-US" dirty="0">
                <a:latin typeface="Century Gothic" panose="020B0502020202020204" pitchFamily="34" charset="0"/>
              </a:rPr>
              <a:t>9.30 – 	Lights out &amp; bedtime stories.</a:t>
            </a: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32470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Day 5 - Friday</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838199" y="1825625"/>
            <a:ext cx="10842523" cy="4667250"/>
          </a:xfrm>
        </p:spPr>
        <p:txBody>
          <a:bodyPr>
            <a:normAutofit fontScale="92500" lnSpcReduction="20000"/>
          </a:bodyPr>
          <a:lstStyle/>
          <a:p>
            <a:pPr marL="0" indent="0">
              <a:buNone/>
              <a:tabLst>
                <a:tab pos="1165225" algn="l"/>
              </a:tabLst>
            </a:pPr>
            <a:r>
              <a:rPr lang="en-US" dirty="0">
                <a:latin typeface="Century Gothic" panose="020B0502020202020204" pitchFamily="34" charset="0"/>
              </a:rPr>
              <a:t> 8.00 – 	Wake up and dressed</a:t>
            </a:r>
          </a:p>
          <a:p>
            <a:pPr marL="0" indent="0">
              <a:buNone/>
              <a:tabLst>
                <a:tab pos="1165225" algn="l"/>
              </a:tabLst>
            </a:pPr>
            <a:r>
              <a:rPr lang="en-US" dirty="0">
                <a:latin typeface="Century Gothic" panose="020B0502020202020204" pitchFamily="34" charset="0"/>
              </a:rPr>
              <a:t> 8.30 – 	Breakfast</a:t>
            </a:r>
          </a:p>
          <a:p>
            <a:pPr marL="0" indent="0">
              <a:buNone/>
              <a:tabLst>
                <a:tab pos="1165225" algn="l"/>
              </a:tabLst>
            </a:pPr>
            <a:r>
              <a:rPr lang="en-US" dirty="0">
                <a:latin typeface="Century Gothic" panose="020B0502020202020204" pitchFamily="34" charset="0"/>
              </a:rPr>
              <a:t> 9.00 – 	Room cleaning and packing</a:t>
            </a:r>
          </a:p>
          <a:p>
            <a:pPr marL="0" indent="0">
              <a:buNone/>
              <a:tabLst>
                <a:tab pos="1165225" algn="l"/>
              </a:tabLst>
            </a:pPr>
            <a:r>
              <a:rPr lang="en-US" dirty="0">
                <a:latin typeface="Century Gothic" panose="020B0502020202020204" pitchFamily="34" charset="0"/>
              </a:rPr>
              <a:t> 9.30 – 	Final room inspections</a:t>
            </a:r>
          </a:p>
          <a:p>
            <a:pPr marL="0" indent="0">
              <a:buNone/>
              <a:tabLst>
                <a:tab pos="1165225" algn="l"/>
              </a:tabLst>
            </a:pPr>
            <a:r>
              <a:rPr lang="en-US" dirty="0">
                <a:latin typeface="Century Gothic" panose="020B0502020202020204" pitchFamily="34" charset="0"/>
              </a:rPr>
              <a:t>10.00 – Bus loaded</a:t>
            </a:r>
          </a:p>
          <a:p>
            <a:pPr marL="0" indent="0">
              <a:buNone/>
              <a:tabLst>
                <a:tab pos="1165225" algn="l"/>
              </a:tabLst>
            </a:pPr>
            <a:r>
              <a:rPr lang="en-US" dirty="0">
                <a:latin typeface="Century Gothic" panose="020B0502020202020204" pitchFamily="34" charset="0"/>
              </a:rPr>
              <a:t>10.30 – Bus departs.</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Return ferry</a:t>
            </a:r>
          </a:p>
          <a:p>
            <a:r>
              <a:rPr lang="en-US" dirty="0">
                <a:latin typeface="Century Gothic" panose="020B0502020202020204" pitchFamily="34" charset="0"/>
              </a:rPr>
              <a:t>Snack on bus</a:t>
            </a:r>
          </a:p>
          <a:p>
            <a:pPr>
              <a:lnSpc>
                <a:spcPct val="120000"/>
              </a:lnSpc>
            </a:pPr>
            <a:r>
              <a:rPr lang="en-US" dirty="0">
                <a:latin typeface="Century Gothic" panose="020B0502020202020204" pitchFamily="34" charset="0"/>
              </a:rPr>
              <a:t>Arrive back at Castleview at lunchtime (actual time confirmed by text on the day).</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93894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Dorm Allocations</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519764" y="1956391"/>
            <a:ext cx="11395395" cy="4691137"/>
          </a:xfrm>
        </p:spPr>
        <p:txBody>
          <a:bodyPr>
            <a:normAutofit/>
          </a:bodyPr>
          <a:lstStyle/>
          <a:p>
            <a:pPr marL="442913" indent="-442913">
              <a:lnSpc>
                <a:spcPct val="150000"/>
              </a:lnSpc>
            </a:pPr>
            <a:r>
              <a:rPr lang="en-US" dirty="0">
                <a:latin typeface="Century Gothic" panose="020B0502020202020204" pitchFamily="34" charset="0"/>
              </a:rPr>
              <a:t>Boys – Tower -  5 dorms – 24 boys </a:t>
            </a:r>
          </a:p>
          <a:p>
            <a:pPr marL="442913" indent="-442913">
              <a:lnSpc>
                <a:spcPct val="150000"/>
              </a:lnSpc>
            </a:pPr>
            <a:r>
              <a:rPr lang="en-US" dirty="0">
                <a:latin typeface="Century Gothic" panose="020B0502020202020204" pitchFamily="34" charset="0"/>
              </a:rPr>
              <a:t>Girls – North Wing - 6 dorms – 31 girls</a:t>
            </a:r>
          </a:p>
          <a:p>
            <a:pPr marL="442913" indent="-442913">
              <a:lnSpc>
                <a:spcPct val="150000"/>
              </a:lnSpc>
            </a:pPr>
            <a:r>
              <a:rPr lang="en-US" dirty="0">
                <a:latin typeface="Century Gothic" panose="020B0502020202020204" pitchFamily="34" charset="0"/>
              </a:rPr>
              <a:t>Adult on each floor</a:t>
            </a:r>
          </a:p>
          <a:p>
            <a:pPr marL="442913" indent="-442913">
              <a:lnSpc>
                <a:spcPct val="150000"/>
              </a:lnSpc>
            </a:pPr>
            <a:r>
              <a:rPr lang="en-US" dirty="0">
                <a:latin typeface="Century Gothic" panose="020B0502020202020204" pitchFamily="34" charset="0"/>
              </a:rPr>
              <a:t>Children asked who they wished to share with – children are guaranteed at least 1 of their choices </a:t>
            </a:r>
          </a:p>
          <a:p>
            <a:pPr marL="442913" indent="-442913">
              <a:lnSpc>
                <a:spcPct val="150000"/>
              </a:lnSpc>
            </a:pPr>
            <a:r>
              <a:rPr lang="en-US" dirty="0">
                <a:latin typeface="Century Gothic" panose="020B0502020202020204" pitchFamily="34" charset="0"/>
              </a:rPr>
              <a:t>Allocated dorms based on preferences and dorm size</a:t>
            </a:r>
          </a:p>
        </p:txBody>
      </p:sp>
    </p:spTree>
    <p:extLst>
      <p:ext uri="{BB962C8B-B14F-4D97-AF65-F5344CB8AC3E}">
        <p14:creationId xmlns:p14="http://schemas.microsoft.com/office/powerpoint/2010/main" val="298660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CB30-0391-7246-A724-DD94C5115FFF}"/>
              </a:ext>
            </a:extLst>
          </p:cNvPr>
          <p:cNvSpPr>
            <a:spLocks noGrp="1"/>
          </p:cNvSpPr>
          <p:nvPr>
            <p:ph type="title"/>
          </p:nvPr>
        </p:nvSpPr>
        <p:spPr/>
        <p:txBody>
          <a:bodyPr/>
          <a:lstStyle/>
          <a:p>
            <a:r>
              <a:rPr lang="en-US" dirty="0">
                <a:solidFill>
                  <a:srgbClr val="FF0000"/>
                </a:solidFill>
                <a:latin typeface="Century Gothic" panose="020B0502020202020204" pitchFamily="34" charset="0"/>
              </a:rPr>
              <a:t>Activity Groups</a:t>
            </a:r>
          </a:p>
        </p:txBody>
      </p:sp>
      <p:sp>
        <p:nvSpPr>
          <p:cNvPr id="3" name="Content Placeholder 2">
            <a:extLst>
              <a:ext uri="{FF2B5EF4-FFF2-40B4-BE49-F238E27FC236}">
                <a16:creationId xmlns:a16="http://schemas.microsoft.com/office/drawing/2014/main" id="{2EEE9A37-05DA-5845-B6E2-7EE1A62DB04E}"/>
              </a:ext>
            </a:extLst>
          </p:cNvPr>
          <p:cNvSpPr>
            <a:spLocks noGrp="1"/>
          </p:cNvSpPr>
          <p:nvPr>
            <p:ph idx="1"/>
          </p:nvPr>
        </p:nvSpPr>
        <p:spPr>
          <a:xfrm>
            <a:off x="580103" y="2141537"/>
            <a:ext cx="11031793" cy="4351338"/>
          </a:xfrm>
        </p:spPr>
        <p:txBody>
          <a:bodyPr/>
          <a:lstStyle/>
          <a:p>
            <a:pPr marL="530225" indent="-530225"/>
            <a:r>
              <a:rPr lang="en-US" dirty="0">
                <a:latin typeface="Century Gothic" panose="020B0502020202020204" pitchFamily="34" charset="0"/>
              </a:rPr>
              <a:t>Mixed gender groups.</a:t>
            </a:r>
          </a:p>
          <a:p>
            <a:pPr marL="530225" indent="-530225"/>
            <a:r>
              <a:rPr lang="en-US" dirty="0">
                <a:latin typeface="Century Gothic" panose="020B0502020202020204" pitchFamily="34" charset="0"/>
              </a:rPr>
              <a:t>Not the same as dorm groups.</a:t>
            </a:r>
          </a:p>
          <a:p>
            <a:pPr marL="530225" indent="-530225"/>
            <a:r>
              <a:rPr lang="en-US" dirty="0">
                <a:latin typeface="Century Gothic" panose="020B0502020202020204" pitchFamily="34" charset="0"/>
              </a:rPr>
              <a:t>Always ensure they have one good friend in their group.</a:t>
            </a:r>
          </a:p>
          <a:p>
            <a:pPr marL="530225" indent="-530225"/>
            <a:r>
              <a:rPr lang="en-US" dirty="0">
                <a:latin typeface="Century Gothic" panose="020B0502020202020204" pitchFamily="34" charset="0"/>
              </a:rPr>
              <a:t>Group Leader from Benmore Centre runs the activity.</a:t>
            </a:r>
          </a:p>
          <a:p>
            <a:pPr marL="530225" indent="-530225"/>
            <a:r>
              <a:rPr lang="en-US" dirty="0">
                <a:latin typeface="Century Gothic" panose="020B0502020202020204" pitchFamily="34" charset="0"/>
              </a:rPr>
              <a:t>Teaching staff member there to support, manage behaviour, encourage and join in.</a:t>
            </a:r>
          </a:p>
          <a:p>
            <a:pPr marL="530225" indent="-530225"/>
            <a:r>
              <a:rPr lang="en-US" dirty="0">
                <a:latin typeface="Century Gothic" panose="020B0502020202020204" pitchFamily="34" charset="0"/>
              </a:rPr>
              <a:t>Teaching staff will take photos for Twitter, website and yearbook.</a:t>
            </a:r>
          </a:p>
        </p:txBody>
      </p:sp>
    </p:spTree>
    <p:extLst>
      <p:ext uri="{BB962C8B-B14F-4D97-AF65-F5344CB8AC3E}">
        <p14:creationId xmlns:p14="http://schemas.microsoft.com/office/powerpoint/2010/main" val="1201605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7365db-81f0-4aff-b75d-8b8ff30278c5" xsi:nil="true"/>
    <lcf76f155ced4ddcb4097134ff3c332f xmlns="f4c4a707-9a26-4ed5-9565-a4bf6513a9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C248684B907E4E86C3C73B817280AC" ma:contentTypeVersion="15" ma:contentTypeDescription="Create a new document." ma:contentTypeScope="" ma:versionID="ec0a0c2b49943ba0754b89d0934d404a">
  <xsd:schema xmlns:xsd="http://www.w3.org/2001/XMLSchema" xmlns:xs="http://www.w3.org/2001/XMLSchema" xmlns:p="http://schemas.microsoft.com/office/2006/metadata/properties" xmlns:ns2="f4c4a707-9a26-4ed5-9565-a4bf6513a974" xmlns:ns3="045ec88a-4725-40da-ac71-fed92152fe18" xmlns:ns4="a07365db-81f0-4aff-b75d-8b8ff30278c5" targetNamespace="http://schemas.microsoft.com/office/2006/metadata/properties" ma:root="true" ma:fieldsID="3e92fa701336726c504abfc255b14f35" ns2:_="" ns3:_="" ns4:_="">
    <xsd:import namespace="f4c4a707-9a26-4ed5-9565-a4bf6513a974"/>
    <xsd:import namespace="045ec88a-4725-40da-ac71-fed92152fe18"/>
    <xsd:import namespace="a07365db-81f0-4aff-b75d-8b8ff30278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4a707-9a26-4ed5-9565-a4bf6513a9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68a29fc-2f9b-488e-bcd4-395cb321b4bd"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5ec88a-4725-40da-ac71-fed92152fe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7365db-81f0-4aff-b75d-8b8ff30278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da697ee-944f-4ba5-b193-9f98b67a6af8}" ma:internalName="TaxCatchAll" ma:showField="CatchAllData" ma:web="a07365db-81f0-4aff-b75d-8b8ff30278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E9C35-3B40-42DC-AA47-61CDDB2DC6F8}">
  <ds:schemaRefs>
    <ds:schemaRef ds:uri="http://schemas.microsoft.com/office/2006/metadata/properties"/>
    <ds:schemaRef ds:uri="http://schemas.microsoft.com/office/infopath/2007/PartnerControls"/>
    <ds:schemaRef ds:uri="a07365db-81f0-4aff-b75d-8b8ff30278c5"/>
    <ds:schemaRef ds:uri="f4c4a707-9a26-4ed5-9565-a4bf6513a974"/>
  </ds:schemaRefs>
</ds:datastoreItem>
</file>

<file path=customXml/itemProps2.xml><?xml version="1.0" encoding="utf-8"?>
<ds:datastoreItem xmlns:ds="http://schemas.openxmlformats.org/officeDocument/2006/customXml" ds:itemID="{ED4F1167-D3F4-4694-8F5F-383E239F1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4a707-9a26-4ed5-9565-a4bf6513a974"/>
    <ds:schemaRef ds:uri="045ec88a-4725-40da-ac71-fed92152fe18"/>
    <ds:schemaRef ds:uri="a07365db-81f0-4aff-b75d-8b8ff30278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2AA6FE-56A8-42DE-A61C-7C4016A50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11202</TotalTime>
  <Words>1866</Words>
  <Application>Microsoft Office PowerPoint</Application>
  <PresentationFormat>Widescreen</PresentationFormat>
  <Paragraphs>189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Century Gothic</vt:lpstr>
      <vt:lpstr>Symbol</vt:lpstr>
      <vt:lpstr>Office Theme</vt:lpstr>
      <vt:lpstr>Benmore Outdoor Week</vt:lpstr>
      <vt:lpstr>Benmore House</vt:lpstr>
      <vt:lpstr>Who is Going?</vt:lpstr>
      <vt:lpstr>How Do We Get There?</vt:lpstr>
      <vt:lpstr>Day One - Monday</vt:lpstr>
      <vt:lpstr>Days 2 – 4 – Tuesday - Thursday</vt:lpstr>
      <vt:lpstr>Day 5 - Friday</vt:lpstr>
      <vt:lpstr>Dorm Allocations</vt:lpstr>
      <vt:lpstr>Activity Groups</vt:lpstr>
      <vt:lpstr>Different activities on offer:  </vt:lpstr>
      <vt:lpstr>Equipment</vt:lpstr>
      <vt:lpstr>What Your Child Needs to Bring</vt:lpstr>
      <vt:lpstr>Why Benmore?</vt:lpstr>
      <vt:lpstr>Non-negotiable Behaviours</vt:lpstr>
      <vt:lpstr>Fundraising for Benmore - TBC</vt:lpstr>
      <vt:lpstr>Ramadan</vt:lpstr>
      <vt:lpstr>Frequently Asked Questions</vt:lpstr>
      <vt:lpstr>Frequently Asked Questions</vt:lpstr>
      <vt:lpstr>Frequently Asked Questions</vt:lpstr>
      <vt:lpstr>Frequently Asked Questions</vt:lpstr>
      <vt:lpstr>Frequently Asked Questions</vt:lpstr>
      <vt:lpstr>Frequently Asked Questions</vt:lpstr>
      <vt:lpstr>Any further questions?</vt:lpstr>
      <vt:lpstr>PowerPoint Presentation</vt:lpstr>
      <vt:lpstr>Our Benmore Charter</vt:lpstr>
      <vt:lpstr>Essential Behaviours</vt:lpstr>
      <vt:lpstr>How We will Apply the Charter</vt:lpstr>
      <vt:lpstr>Please remember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Benmore Outdoor Week</dc:title>
  <dc:creator>Ruth Currie</dc:creator>
  <cp:lastModifiedBy>Katie Watson</cp:lastModifiedBy>
  <cp:revision>9</cp:revision>
  <dcterms:created xsi:type="dcterms:W3CDTF">2022-01-18T00:19:15Z</dcterms:created>
  <dcterms:modified xsi:type="dcterms:W3CDTF">2025-01-27T15:13:36Z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0x01010032C248684B907E4E86C3C73B817280AC</vt:lpwstr>
  </property>
  <property fmtid="{D5CDD505-2E9C-101B-9397-08002B2CF9AE}" pid="3" name="MediaServiceImageTags">
    <vt:lpwstr/>
  </property>
</Properties>
</file>