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3A038-4B75-4423-E475-1213B33D1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8BDCB-E55C-EE30-682B-09AE6B3D0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135D5-2C5A-370D-DA0D-47D48E9F2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BD2EF-9D3D-A61F-E8E4-097A16F8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04848-07B6-F793-50C7-6C89EED5D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00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8750-753A-E1D2-8E89-1B53C59B9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CE4D7-84D7-4C4A-2E1E-158EEC4D1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5901E-F899-BC5C-D582-BB9676B0A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75A42-B991-A371-9B56-5AFCB824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1E939-1A56-FFAF-52E2-2086B332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43B1CC-F72B-E206-60C0-D5DE881950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F5A875-65EC-266F-F107-C3D08654C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4DF01-2535-F6BF-C09D-87252583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46F00-E30E-A264-2021-65B55B553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B65E0-6046-EA5B-2E44-8B756AEF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02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BEE9-2CB1-404E-B006-C8407D800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7ED81-4882-1F7C-008D-512B2AFA7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66899-E94E-6C43-204D-FF578833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4A83C-B532-8555-F187-96A742FB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615BF-0832-05BD-C5E8-375C1B01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9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7366D-46B1-178B-6B30-9FE6F9447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58359-E485-F494-EBFE-B478A7459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4EF18-573E-E157-1509-2F57FB28B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7C2D9-432B-1867-7637-F8F58155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37908-BE4A-7568-F01F-669DEAEA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480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893AB-280B-0F00-7C90-AF52E087E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98EA1-8FFD-380B-8489-CE09F229E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C8327-F5CD-2B2F-204A-ACAFADF8C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755A8-0565-2F49-A14D-E24A8EABA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7977E4-EE69-43C5-E775-1A8F5006A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5DD12-49E0-16E1-FD02-6D5C1F4BF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05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C7607-43C3-CC1B-D0DE-C67EB8085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98CB4-1DF9-23E2-E998-40FA6E228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89853-A86A-A2EE-E523-ED1B8121F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8175B-28B3-319E-98A6-B883EF09F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E15F4D-4142-3B37-BCA1-0C455C876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E46C8E-8B6E-F445-F526-1520CE56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2E0EAF-B8F8-AB1C-DB2E-26302053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C579D6-66AD-46DF-733E-24CF01FC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23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6E99B-2961-E4A2-7675-3048D714E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A3A54-0DD2-A5EC-4196-1B66B246A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F05D3D-8891-0AB9-B188-1464416B2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B5A98-6004-9971-76FD-22D21CB88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81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85973-F8A9-F4D3-775E-996F7958E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A9DCEB-DDF8-B56F-BA2F-DEB70913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0F5F0-B8D9-1EA2-859A-03BC82703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28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BDCB0-25B7-A88D-6162-A06B4D69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A66C9-1DC6-665C-A9F8-56CED3CA6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ED387B-9416-F14E-4A2C-81732A089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6072B-64C2-84FB-E162-9D60188A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3BBC4-2F6F-810C-7169-41FA6F8B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6D9B7-7626-BD03-95BF-2BBC7FA0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46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68E8-242C-2D6C-3F74-08C628CC0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1E151-2DA2-EE6B-4235-F4E863FCB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858344-C33B-E872-E26C-6CCAEBCD3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F2AB3-FC7D-BA9D-4EFE-0AB2BC39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CD390-C0AF-D7C3-F933-72E45AF0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126F1-48F2-46A0-CEDF-0AEE68779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0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38886C-1BDE-E25E-503F-F958331C0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B2A4A-BD06-636C-17CB-3AE0A7376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41DB2-5C26-5F96-AA1B-F800CDE34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240B-3BA9-474C-8DB7-5F54095C7E05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58A7A-78C8-C9B4-7533-D03108525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9F4A8-C95A-006F-E198-77AB060BA5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E097B-170B-4E83-A933-0DCDEC4183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68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F06442-F935-13B4-F091-14D1C2C4C7D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93780" y="304708"/>
            <a:ext cx="533775" cy="5224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E21FCE-0E0E-09A4-9665-9CEFB0DE14F6}"/>
              </a:ext>
            </a:extLst>
          </p:cNvPr>
          <p:cNvSpPr txBox="1"/>
          <p:nvPr/>
        </p:nvSpPr>
        <p:spPr>
          <a:xfrm rot="10800000" flipV="1">
            <a:off x="1163751" y="187184"/>
            <a:ext cx="334453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dirty="0" err="1">
                <a:latin typeface="Century Gothic" panose="020B0502020202020204" pitchFamily="34" charset="0"/>
              </a:rPr>
              <a:t>Castleview</a:t>
            </a:r>
            <a:r>
              <a:rPr lang="en-GB" sz="1100" b="1" dirty="0">
                <a:latin typeface="Century Gothic" panose="020B0502020202020204" pitchFamily="34" charset="0"/>
              </a:rPr>
              <a:t> Wellbeing Flowchart</a:t>
            </a:r>
          </a:p>
          <a:p>
            <a:r>
              <a:rPr lang="en-GB" sz="1100" dirty="0">
                <a:latin typeface="Century Gothic" panose="020B0502020202020204" pitchFamily="34" charset="0"/>
              </a:rPr>
              <a:t>Wellbeing is at the heart of what we do. We must look after emotional, social and physical health of all. Follow this flowchart when: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2377E6-BF5D-BDD0-2BAA-745C7D4EDA80}"/>
              </a:ext>
            </a:extLst>
          </p:cNvPr>
          <p:cNvSpPr txBox="1"/>
          <p:nvPr/>
        </p:nvSpPr>
        <p:spPr>
          <a:xfrm>
            <a:off x="481874" y="1276144"/>
            <a:ext cx="8015738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Class Teacher follows steps below:</a:t>
            </a:r>
          </a:p>
          <a:p>
            <a:pPr marL="228600" indent="-228600">
              <a:buAutoNum type="arabicPeriod"/>
            </a:pPr>
            <a:r>
              <a:rPr lang="en-GB" sz="1100" dirty="0">
                <a:latin typeface="Century Gothic"/>
              </a:rPr>
              <a:t>Makes a note on chronology 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100" dirty="0">
                <a:latin typeface="Century Gothic" panose="020B0502020202020204" pitchFamily="34" charset="0"/>
              </a:rPr>
              <a:t>Alerts parent/carer of both those who may be displaying or receiving behaviours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100" dirty="0">
                <a:latin typeface="Century Gothic" panose="020B0502020202020204" pitchFamily="34" charset="0"/>
              </a:rPr>
              <a:t>Completes Wellbeing Concern Form (WBC)for both those who may be displaying or receiving behaviours. Discuss with HT is unsure if WBC required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100" dirty="0">
                <a:latin typeface="Century Gothic"/>
              </a:rPr>
              <a:t>Emails WBC Form to Headteacher </a:t>
            </a:r>
            <a:endParaRPr lang="en-GB" sz="11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CE5C0F-4A3C-2DD2-68A8-5ABA6C67B4BA}"/>
              </a:ext>
            </a:extLst>
          </p:cNvPr>
          <p:cNvSpPr txBox="1"/>
          <p:nvPr/>
        </p:nvSpPr>
        <p:spPr>
          <a:xfrm>
            <a:off x="4854653" y="194430"/>
            <a:ext cx="4131906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Discriminatory behaviour is reported or witnessed by anyone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Violent behaviour is reported or witnessed by anyone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You are concerned about SHANARRI welling indicator for someone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E296F1-8A5C-FF4A-89E6-B4C8A0545C17}"/>
              </a:ext>
            </a:extLst>
          </p:cNvPr>
          <p:cNvSpPr txBox="1"/>
          <p:nvPr/>
        </p:nvSpPr>
        <p:spPr>
          <a:xfrm>
            <a:off x="8836090" y="1608719"/>
            <a:ext cx="2948437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Headteacher investigates, actions and records appropriately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88AABC19-1363-3972-EE9E-077C6D0BC229}"/>
              </a:ext>
            </a:extLst>
          </p:cNvPr>
          <p:cNvSpPr/>
          <p:nvPr/>
        </p:nvSpPr>
        <p:spPr>
          <a:xfrm>
            <a:off x="8997674" y="405149"/>
            <a:ext cx="326572" cy="31288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C411120-1CD8-C192-7164-216469583F86}"/>
              </a:ext>
            </a:extLst>
          </p:cNvPr>
          <p:cNvSpPr txBox="1"/>
          <p:nvPr/>
        </p:nvSpPr>
        <p:spPr>
          <a:xfrm>
            <a:off x="471090" y="2699187"/>
            <a:ext cx="3293998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latin typeface="Century Gothic" panose="020B0502020202020204" pitchFamily="34" charset="0"/>
              </a:rPr>
              <a:t>Discriminatory Behaviour (Gender, Race, Disability, Religion, Sexual Orientation, Gender Reassignment)</a:t>
            </a:r>
          </a:p>
          <a:p>
            <a:r>
              <a:rPr lang="en-GB" sz="1100" dirty="0">
                <a:latin typeface="Century Gothic" panose="020B0502020202020204" pitchFamily="34" charset="0"/>
              </a:rPr>
              <a:t>Headteacher investigates and speaks to all parties involved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2B4D13-8D7F-B4B9-93B5-5B2F24DACD04}"/>
              </a:ext>
            </a:extLst>
          </p:cNvPr>
          <p:cNvSpPr txBox="1"/>
          <p:nvPr/>
        </p:nvSpPr>
        <p:spPr>
          <a:xfrm>
            <a:off x="8091685" y="3058308"/>
            <a:ext cx="3711485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latin typeface="Century Gothic" panose="020B0502020202020204" pitchFamily="34" charset="0"/>
              </a:rPr>
              <a:t>SHANARRI Concerns </a:t>
            </a:r>
          </a:p>
          <a:p>
            <a:pPr algn="ctr"/>
            <a:r>
              <a:rPr lang="en-GB" sz="1100" dirty="0">
                <a:latin typeface="Century Gothic" panose="020B0502020202020204" pitchFamily="34" charset="0"/>
              </a:rPr>
              <a:t>Headteacher raises at Wellbeing meeting and pupil discussed </a:t>
            </a:r>
          </a:p>
          <a:p>
            <a:endParaRPr lang="en-GB" sz="1100" dirty="0">
              <a:latin typeface="Century Gothic" panose="020B0502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BB1360A-558C-F482-18DA-0373725B08BC}"/>
              </a:ext>
            </a:extLst>
          </p:cNvPr>
          <p:cNvSpPr txBox="1"/>
          <p:nvPr/>
        </p:nvSpPr>
        <p:spPr>
          <a:xfrm>
            <a:off x="474821" y="3896473"/>
            <a:ext cx="1252423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If discriminatory behaviour has not taken place all parties are informed of the investigation result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DE5C2B-509E-D020-B3B7-F15C48D8C7B3}"/>
              </a:ext>
            </a:extLst>
          </p:cNvPr>
          <p:cNvSpPr txBox="1"/>
          <p:nvPr/>
        </p:nvSpPr>
        <p:spPr>
          <a:xfrm>
            <a:off x="1855669" y="3890368"/>
            <a:ext cx="1832771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dirty="0">
                <a:latin typeface="Century Gothic"/>
              </a:rPr>
              <a:t>If discriminatory behaviour has taken place all parties informed and Headteacher records on Bullying and Equalities module on </a:t>
            </a:r>
            <a:r>
              <a:rPr lang="en-GB" sz="1100" dirty="0" err="1">
                <a:latin typeface="Century Gothic"/>
              </a:rPr>
              <a:t>Seemis</a:t>
            </a:r>
            <a:r>
              <a:rPr lang="en-GB" sz="1100" dirty="0">
                <a:latin typeface="Century Gothic"/>
              </a:rPr>
              <a:t>, WBC is recorded and entered on </a:t>
            </a:r>
            <a:r>
              <a:rPr lang="en-GB" sz="1100" dirty="0" err="1">
                <a:latin typeface="Century Gothic"/>
              </a:rPr>
              <a:t>Seemis</a:t>
            </a:r>
            <a:r>
              <a:rPr lang="en-GB" sz="1100" dirty="0">
                <a:latin typeface="Century Gothic"/>
              </a:rPr>
              <a:t> pastoral notes,</a:t>
            </a:r>
            <a:endParaRPr lang="en-GB" sz="1100" dirty="0">
              <a:latin typeface="Century Gothic" panose="020B0502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8DBD0A-1034-3091-3584-D8A1392C0C58}"/>
              </a:ext>
            </a:extLst>
          </p:cNvPr>
          <p:cNvSpPr txBox="1"/>
          <p:nvPr/>
        </p:nvSpPr>
        <p:spPr>
          <a:xfrm>
            <a:off x="481874" y="5685300"/>
            <a:ext cx="1280415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WBC is shredded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8F932A-A8AA-50F7-E776-7DBEA29B351F}"/>
              </a:ext>
            </a:extLst>
          </p:cNvPr>
          <p:cNvSpPr txBox="1"/>
          <p:nvPr/>
        </p:nvSpPr>
        <p:spPr>
          <a:xfrm>
            <a:off x="1855669" y="6070653"/>
            <a:ext cx="187001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Restorative plan is put in place and reviewed by Headteacher </a:t>
            </a:r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9D6FEBC8-AE9B-BB18-BC8B-936B394466BA}"/>
              </a:ext>
            </a:extLst>
          </p:cNvPr>
          <p:cNvSpPr/>
          <p:nvPr/>
        </p:nvSpPr>
        <p:spPr>
          <a:xfrm>
            <a:off x="1027555" y="3684916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row: Down 45">
            <a:extLst>
              <a:ext uri="{FF2B5EF4-FFF2-40B4-BE49-F238E27FC236}">
                <a16:creationId xmlns:a16="http://schemas.microsoft.com/office/drawing/2014/main" id="{6D8E9E15-B7DB-15A8-19DA-FE43A794BD32}"/>
              </a:ext>
            </a:extLst>
          </p:cNvPr>
          <p:cNvSpPr/>
          <p:nvPr/>
        </p:nvSpPr>
        <p:spPr>
          <a:xfrm>
            <a:off x="2586700" y="5847860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row: Down 46">
            <a:extLst>
              <a:ext uri="{FF2B5EF4-FFF2-40B4-BE49-F238E27FC236}">
                <a16:creationId xmlns:a16="http://schemas.microsoft.com/office/drawing/2014/main" id="{B217BFC3-01C4-28BE-16DC-A3ADAF5AD6EF}"/>
              </a:ext>
            </a:extLst>
          </p:cNvPr>
          <p:cNvSpPr/>
          <p:nvPr/>
        </p:nvSpPr>
        <p:spPr>
          <a:xfrm>
            <a:off x="1008873" y="5414775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row: Down 47">
            <a:extLst>
              <a:ext uri="{FF2B5EF4-FFF2-40B4-BE49-F238E27FC236}">
                <a16:creationId xmlns:a16="http://schemas.microsoft.com/office/drawing/2014/main" id="{BE098A0D-495B-B50A-A449-1495B654C9BD}"/>
              </a:ext>
            </a:extLst>
          </p:cNvPr>
          <p:cNvSpPr/>
          <p:nvPr/>
        </p:nvSpPr>
        <p:spPr>
          <a:xfrm>
            <a:off x="2659893" y="3672898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7A4C109-F9D7-3293-6733-9E78999A0380}"/>
              </a:ext>
            </a:extLst>
          </p:cNvPr>
          <p:cNvGrpSpPr/>
          <p:nvPr/>
        </p:nvGrpSpPr>
        <p:grpSpPr>
          <a:xfrm>
            <a:off x="4152877" y="3284036"/>
            <a:ext cx="3209176" cy="3098670"/>
            <a:chOff x="3919545" y="2758226"/>
            <a:chExt cx="3209176" cy="3098670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0D8504D-749F-F84F-38D9-C11E857E0144}"/>
                </a:ext>
              </a:extLst>
            </p:cNvPr>
            <p:cNvSpPr txBox="1"/>
            <p:nvPr/>
          </p:nvSpPr>
          <p:spPr>
            <a:xfrm>
              <a:off x="3938383" y="2758226"/>
              <a:ext cx="3190338" cy="6001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100" b="1" dirty="0">
                  <a:latin typeface="Century Gothic"/>
                </a:rPr>
                <a:t>Behaviours of Concern (Violence)</a:t>
              </a:r>
              <a:endParaRPr lang="en-GB" sz="1100" b="1" dirty="0">
                <a:latin typeface="Century Gothic" panose="020B0502020202020204" pitchFamily="34" charset="0"/>
              </a:endParaRPr>
            </a:p>
            <a:p>
              <a:pPr algn="ctr"/>
              <a:r>
                <a:rPr lang="en-GB" sz="1100" dirty="0">
                  <a:latin typeface="Century Gothic" panose="020B0502020202020204" pitchFamily="34" charset="0"/>
                </a:rPr>
                <a:t>Headteacher raises at Wellbeing Meeting and pupil/incident discussed. </a:t>
              </a:r>
            </a:p>
          </p:txBody>
        </p:sp>
        <p:sp>
          <p:nvSpPr>
            <p:cNvPr id="49" name="Arrow: Down 48">
              <a:extLst>
                <a:ext uri="{FF2B5EF4-FFF2-40B4-BE49-F238E27FC236}">
                  <a16:creationId xmlns:a16="http://schemas.microsoft.com/office/drawing/2014/main" id="{54BC11C9-F8A8-9D85-DC0F-B248B3FF3DA8}"/>
                </a:ext>
              </a:extLst>
            </p:cNvPr>
            <p:cNvSpPr/>
            <p:nvPr/>
          </p:nvSpPr>
          <p:spPr>
            <a:xfrm>
              <a:off x="4535236" y="4208174"/>
              <a:ext cx="131691" cy="198773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Arrow: Down 49">
              <a:extLst>
                <a:ext uri="{FF2B5EF4-FFF2-40B4-BE49-F238E27FC236}">
                  <a16:creationId xmlns:a16="http://schemas.microsoft.com/office/drawing/2014/main" id="{DEFAFE53-CDAD-EEAB-13E6-2C65B58EFAC2}"/>
                </a:ext>
              </a:extLst>
            </p:cNvPr>
            <p:cNvSpPr/>
            <p:nvPr/>
          </p:nvSpPr>
          <p:spPr>
            <a:xfrm>
              <a:off x="6177108" y="3448768"/>
              <a:ext cx="131691" cy="198773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Arrow: Down 50">
              <a:extLst>
                <a:ext uri="{FF2B5EF4-FFF2-40B4-BE49-F238E27FC236}">
                  <a16:creationId xmlns:a16="http://schemas.microsoft.com/office/drawing/2014/main" id="{21EDFF30-B30B-293F-E3D0-4AB17F488A76}"/>
                </a:ext>
              </a:extLst>
            </p:cNvPr>
            <p:cNvSpPr/>
            <p:nvPr/>
          </p:nvSpPr>
          <p:spPr>
            <a:xfrm>
              <a:off x="4513038" y="3411744"/>
              <a:ext cx="131691" cy="198773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1DA6D19-F6CB-EFFF-D712-FB3F0E6480F2}"/>
                </a:ext>
              </a:extLst>
            </p:cNvPr>
            <p:cNvSpPr txBox="1"/>
            <p:nvPr/>
          </p:nvSpPr>
          <p:spPr>
            <a:xfrm>
              <a:off x="3919545" y="3728505"/>
              <a:ext cx="1418254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Century Gothic" panose="020B0502020202020204" pitchFamily="34" charset="0"/>
                </a:rPr>
                <a:t>Violent incident not upheld 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58CC9C9-618D-A1E6-22DB-4317C377EE51}"/>
                </a:ext>
              </a:extLst>
            </p:cNvPr>
            <p:cNvSpPr txBox="1"/>
            <p:nvPr/>
          </p:nvSpPr>
          <p:spPr>
            <a:xfrm>
              <a:off x="3920865" y="4490823"/>
              <a:ext cx="1409495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Century Gothic" panose="020B0502020202020204" pitchFamily="34" charset="0"/>
                </a:rPr>
                <a:t>WBC is Shredded, all parties notified  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03036C3-4C5A-7DA8-6C48-6678C58D3CBD}"/>
                </a:ext>
              </a:extLst>
            </p:cNvPr>
            <p:cNvSpPr txBox="1"/>
            <p:nvPr/>
          </p:nvSpPr>
          <p:spPr>
            <a:xfrm>
              <a:off x="5498334" y="3737920"/>
              <a:ext cx="162093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Century Gothic" panose="020B0502020202020204" pitchFamily="34" charset="0"/>
                </a:rPr>
                <a:t>Violent incident upheld. 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BE8F8B1-4785-6A1E-3B4A-7013B2E95D63}"/>
                </a:ext>
              </a:extLst>
            </p:cNvPr>
            <p:cNvSpPr txBox="1"/>
            <p:nvPr/>
          </p:nvSpPr>
          <p:spPr>
            <a:xfrm>
              <a:off x="5526318" y="4490822"/>
              <a:ext cx="1598112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Century Gothic" panose="020B0502020202020204" pitchFamily="34" charset="0"/>
                </a:rPr>
                <a:t>WBC plan in place and reviewed  </a:t>
              </a:r>
            </a:p>
          </p:txBody>
        </p:sp>
        <p:sp>
          <p:nvSpPr>
            <p:cNvPr id="60" name="Arrow: Down 59">
              <a:extLst>
                <a:ext uri="{FF2B5EF4-FFF2-40B4-BE49-F238E27FC236}">
                  <a16:creationId xmlns:a16="http://schemas.microsoft.com/office/drawing/2014/main" id="{8714500B-16FF-8E71-351B-09BB30CF40C8}"/>
                </a:ext>
              </a:extLst>
            </p:cNvPr>
            <p:cNvSpPr/>
            <p:nvPr/>
          </p:nvSpPr>
          <p:spPr>
            <a:xfrm>
              <a:off x="6189017" y="4221812"/>
              <a:ext cx="131691" cy="198773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Arrow: Down 60">
              <a:extLst>
                <a:ext uri="{FF2B5EF4-FFF2-40B4-BE49-F238E27FC236}">
                  <a16:creationId xmlns:a16="http://schemas.microsoft.com/office/drawing/2014/main" id="{E99633AE-D482-C5F8-8C19-89A6DD5D8095}"/>
                </a:ext>
              </a:extLst>
            </p:cNvPr>
            <p:cNvSpPr/>
            <p:nvPr/>
          </p:nvSpPr>
          <p:spPr>
            <a:xfrm>
              <a:off x="6189017" y="5015590"/>
              <a:ext cx="131691" cy="198773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8E9803B-DCC8-52B4-5001-1718874E481A}"/>
                </a:ext>
              </a:extLst>
            </p:cNvPr>
            <p:cNvSpPr txBox="1"/>
            <p:nvPr/>
          </p:nvSpPr>
          <p:spPr>
            <a:xfrm>
              <a:off x="5530608" y="5256732"/>
              <a:ext cx="1598112" cy="6001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1100" dirty="0">
                  <a:latin typeface="Century Gothic"/>
                </a:rPr>
                <a:t>Headteacher records on SHE Portal </a:t>
              </a:r>
              <a:endParaRPr lang="en-GB" sz="1100" dirty="0">
                <a:latin typeface="Century Gothic" panose="020B0502020202020204" pitchFamily="34" charset="0"/>
              </a:endParaRPr>
            </a:p>
          </p:txBody>
        </p:sp>
      </p:grp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5C63071-317C-C206-79C4-C3388066DD0C}"/>
              </a:ext>
            </a:extLst>
          </p:cNvPr>
          <p:cNvCxnSpPr/>
          <p:nvPr/>
        </p:nvCxnSpPr>
        <p:spPr>
          <a:xfrm flipH="1">
            <a:off x="11000792" y="2070093"/>
            <a:ext cx="0" cy="9882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5934CC97-0CF1-79D6-0382-EC2EC7733C2E}"/>
              </a:ext>
            </a:extLst>
          </p:cNvPr>
          <p:cNvSpPr txBox="1"/>
          <p:nvPr/>
        </p:nvSpPr>
        <p:spPr>
          <a:xfrm>
            <a:off x="8073041" y="4047245"/>
            <a:ext cx="1718181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Current  Pupil Plan still appropriate</a:t>
            </a:r>
          </a:p>
          <a:p>
            <a:pPr algn="ctr"/>
            <a:r>
              <a:rPr lang="en-GB" sz="1100" dirty="0">
                <a:latin typeface="Century Gothic" panose="020B0502020202020204" pitchFamily="34" charset="0"/>
              </a:rPr>
              <a:t>Continue to monitor 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DD4A156-053A-7FA5-7682-3F4B1A357503}"/>
              </a:ext>
            </a:extLst>
          </p:cNvPr>
          <p:cNvSpPr txBox="1"/>
          <p:nvPr/>
        </p:nvSpPr>
        <p:spPr>
          <a:xfrm>
            <a:off x="9892066" y="4055471"/>
            <a:ext cx="1892462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Pupil plan updated and WBC actions carried out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09E44DC-66D6-47C9-4FD7-52D0D79B69F8}"/>
              </a:ext>
            </a:extLst>
          </p:cNvPr>
          <p:cNvSpPr txBox="1"/>
          <p:nvPr/>
        </p:nvSpPr>
        <p:spPr>
          <a:xfrm>
            <a:off x="8073040" y="4879964"/>
            <a:ext cx="1718181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WBC Recorded on </a:t>
            </a:r>
            <a:r>
              <a:rPr lang="en-GB" sz="1100" dirty="0" err="1">
                <a:latin typeface="Century Gothic" panose="020B0502020202020204" pitchFamily="34" charset="0"/>
              </a:rPr>
              <a:t>Seemis</a:t>
            </a:r>
            <a:r>
              <a:rPr lang="en-GB" sz="1100" dirty="0">
                <a:latin typeface="Century Gothic" panose="020B0502020202020204" pitchFamily="34" charset="0"/>
              </a:rPr>
              <a:t> in pastoral notes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FF47B38-D56C-1FAB-1E56-CCEACBD639E8}"/>
              </a:ext>
            </a:extLst>
          </p:cNvPr>
          <p:cNvSpPr txBox="1"/>
          <p:nvPr/>
        </p:nvSpPr>
        <p:spPr>
          <a:xfrm>
            <a:off x="9892065" y="4730255"/>
            <a:ext cx="1911105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WBC Recorded on </a:t>
            </a:r>
            <a:r>
              <a:rPr lang="en-GB" sz="1100" dirty="0" err="1">
                <a:latin typeface="Century Gothic" panose="020B0502020202020204" pitchFamily="34" charset="0"/>
              </a:rPr>
              <a:t>Seemis</a:t>
            </a:r>
            <a:r>
              <a:rPr lang="en-GB" sz="1100" dirty="0">
                <a:latin typeface="Century Gothic" panose="020B0502020202020204" pitchFamily="34" charset="0"/>
              </a:rPr>
              <a:t> in pastoral notes and reviewed  </a:t>
            </a:r>
          </a:p>
          <a:p>
            <a:endParaRPr lang="en-GB" sz="1100" dirty="0">
              <a:latin typeface="Century Gothic" panose="020B0502020202020204" pitchFamily="34" charset="0"/>
            </a:endParaRPr>
          </a:p>
        </p:txBody>
      </p:sp>
      <p:sp>
        <p:nvSpPr>
          <p:cNvPr id="81" name="Arrow: Down 80">
            <a:extLst>
              <a:ext uri="{FF2B5EF4-FFF2-40B4-BE49-F238E27FC236}">
                <a16:creationId xmlns:a16="http://schemas.microsoft.com/office/drawing/2014/main" id="{019A7F8D-2B9D-B56E-BCEF-12CAD8060669}"/>
              </a:ext>
            </a:extLst>
          </p:cNvPr>
          <p:cNvSpPr/>
          <p:nvPr/>
        </p:nvSpPr>
        <p:spPr>
          <a:xfrm>
            <a:off x="8901645" y="4647409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Arrow: Down 81">
            <a:extLst>
              <a:ext uri="{FF2B5EF4-FFF2-40B4-BE49-F238E27FC236}">
                <a16:creationId xmlns:a16="http://schemas.microsoft.com/office/drawing/2014/main" id="{01206000-3F5E-5BDF-F0BA-C3D75041709A}"/>
              </a:ext>
            </a:extLst>
          </p:cNvPr>
          <p:cNvSpPr/>
          <p:nvPr/>
        </p:nvSpPr>
        <p:spPr>
          <a:xfrm>
            <a:off x="10781771" y="3848472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Arrow: Down 82">
            <a:extLst>
              <a:ext uri="{FF2B5EF4-FFF2-40B4-BE49-F238E27FC236}">
                <a16:creationId xmlns:a16="http://schemas.microsoft.com/office/drawing/2014/main" id="{0386BC5C-0DC8-8214-6276-4EC2F99BF775}"/>
              </a:ext>
            </a:extLst>
          </p:cNvPr>
          <p:cNvSpPr/>
          <p:nvPr/>
        </p:nvSpPr>
        <p:spPr>
          <a:xfrm>
            <a:off x="8866284" y="3827749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Arrow: Down 83">
            <a:extLst>
              <a:ext uri="{FF2B5EF4-FFF2-40B4-BE49-F238E27FC236}">
                <a16:creationId xmlns:a16="http://schemas.microsoft.com/office/drawing/2014/main" id="{AC1F5E44-F232-85E0-02E5-E2A83B0D6A65}"/>
              </a:ext>
            </a:extLst>
          </p:cNvPr>
          <p:cNvSpPr/>
          <p:nvPr/>
        </p:nvSpPr>
        <p:spPr>
          <a:xfrm>
            <a:off x="10781770" y="4494584"/>
            <a:ext cx="131691" cy="19877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258393-EE94-CADC-AC01-8F830210C605}"/>
              </a:ext>
            </a:extLst>
          </p:cNvPr>
          <p:cNvSpPr txBox="1"/>
          <p:nvPr/>
        </p:nvSpPr>
        <p:spPr>
          <a:xfrm>
            <a:off x="9370219" y="190499"/>
            <a:ext cx="2333624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dirty="0">
                <a:latin typeface="Century Gothic"/>
                <a:ea typeface="Calibri"/>
                <a:cs typeface="Calibri"/>
              </a:rPr>
              <a:t>If not Class Teacher please alert the Class Teacher. PSAs  then support Class Teacher with any paperwork required. Other staff complete and seek support as required</a:t>
            </a:r>
            <a:endParaRPr lang="en-US" sz="1100" dirty="0">
              <a:latin typeface="Century Gothic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480E9DF5-78E7-8BB0-9474-9940BB7DCAA5}"/>
              </a:ext>
            </a:extLst>
          </p:cNvPr>
          <p:cNvSpPr/>
          <p:nvPr/>
        </p:nvSpPr>
        <p:spPr>
          <a:xfrm>
            <a:off x="4532830" y="345617"/>
            <a:ext cx="326572" cy="31288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CE4220D-6CAC-28BB-49BC-D1735ACE590E}"/>
              </a:ext>
            </a:extLst>
          </p:cNvPr>
          <p:cNvSpPr/>
          <p:nvPr/>
        </p:nvSpPr>
        <p:spPr>
          <a:xfrm>
            <a:off x="8509517" y="1607679"/>
            <a:ext cx="326572" cy="31288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25554317-7979-08A9-6639-DB0584AB33F0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65091" y="2324495"/>
            <a:ext cx="6026131" cy="53067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BE61A4C-A829-FAED-591D-E5FB1F8371F8}"/>
              </a:ext>
            </a:extLst>
          </p:cNvPr>
          <p:cNvCxnSpPr/>
          <p:nvPr/>
        </p:nvCxnSpPr>
        <p:spPr>
          <a:xfrm flipV="1">
            <a:off x="9772560" y="2039606"/>
            <a:ext cx="0" cy="2848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41E62E3-9C9D-15CB-DF60-BAB3EBA4215C}"/>
              </a:ext>
            </a:extLst>
          </p:cNvPr>
          <p:cNvCxnSpPr>
            <a:stCxn id="26" idx="2"/>
          </p:cNvCxnSpPr>
          <p:nvPr/>
        </p:nvCxnSpPr>
        <p:spPr>
          <a:xfrm flipH="1">
            <a:off x="10310308" y="2039606"/>
            <a:ext cx="1" cy="8155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DF0250B-3234-6C21-9875-4F53598F430B}"/>
              </a:ext>
            </a:extLst>
          </p:cNvPr>
          <p:cNvCxnSpPr/>
          <p:nvPr/>
        </p:nvCxnSpPr>
        <p:spPr>
          <a:xfrm flipH="1">
            <a:off x="7137918" y="2855167"/>
            <a:ext cx="31723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A7A6686-029E-DCF8-0FC3-85F94CF5D862}"/>
              </a:ext>
            </a:extLst>
          </p:cNvPr>
          <p:cNvCxnSpPr/>
          <p:nvPr/>
        </p:nvCxnSpPr>
        <p:spPr>
          <a:xfrm>
            <a:off x="7137918" y="2855167"/>
            <a:ext cx="0" cy="5878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87C26136-CA94-6E51-E50C-5ECE19C6A44B}"/>
              </a:ext>
            </a:extLst>
          </p:cNvPr>
          <p:cNvCxnSpPr/>
          <p:nvPr/>
        </p:nvCxnSpPr>
        <p:spPr>
          <a:xfrm rot="10800000" flipV="1">
            <a:off x="8497612" y="1298494"/>
            <a:ext cx="1812696" cy="222395"/>
          </a:xfrm>
          <a:prstGeom prst="bentConnector3">
            <a:avLst>
              <a:gd name="adj1" fmla="val -9195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16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8FC68E8DA27241B71303AB65550900" ma:contentTypeVersion="" ma:contentTypeDescription="Create a new document." ma:contentTypeScope="" ma:versionID="1bdeaf6f808d63f904be851dba75a818">
  <xsd:schema xmlns:xsd="http://www.w3.org/2001/XMLSchema" xmlns:xs="http://www.w3.org/2001/XMLSchema" xmlns:p="http://schemas.microsoft.com/office/2006/metadata/properties" xmlns:ns2="fdb9507b-da89-4f70-b736-4eca7bae830b" xmlns:ns3="478e170c-277c-4bc2-94be-e60779104e37" xmlns:ns4="0beee385-1244-4a41-9943-bb60c1dfb814" targetNamespace="http://schemas.microsoft.com/office/2006/metadata/properties" ma:root="true" ma:fieldsID="fcd2629cbaa830ffaf1552b0299dd47a" ns2:_="" ns3:_="" ns4:_="">
    <xsd:import namespace="fdb9507b-da89-4f70-b736-4eca7bae830b"/>
    <xsd:import namespace="478e170c-277c-4bc2-94be-e60779104e37"/>
    <xsd:import namespace="0beee385-1244-4a41-9943-bb60c1dfb8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b9507b-da89-4f70-b736-4eca7bae8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8e170c-277c-4bc2-94be-e60779104e3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ee385-1244-4a41-9943-bb60c1dfb814" elementFormDefault="qualified">
    <xsd:import namespace="http://schemas.microsoft.com/office/2006/documentManagement/types"/>
    <xsd:import namespace="http://schemas.microsoft.com/office/infopath/2007/PartnerControls"/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6535BC-643A-47A0-A195-DC1B5234179A}"/>
</file>

<file path=customXml/itemProps2.xml><?xml version="1.0" encoding="utf-8"?>
<ds:datastoreItem xmlns:ds="http://schemas.openxmlformats.org/officeDocument/2006/customXml" ds:itemID="{248FE92E-2CA7-49C3-8FC4-C237DFD748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9A75AE-A51D-4A03-81E1-D18EC18B09B8}">
  <ds:schemaRefs>
    <ds:schemaRef ds:uri="http://schemas.microsoft.com/office/2006/documentManagement/types"/>
    <ds:schemaRef ds:uri="d305b3c3-933d-4750-9937-786fa49e758b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c48385c2-bdb8-4bd2-95e5-474f38b6792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315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langley</dc:creator>
  <cp:lastModifiedBy>Clare Langley</cp:lastModifiedBy>
  <cp:revision>94</cp:revision>
  <dcterms:created xsi:type="dcterms:W3CDTF">2022-08-20T14:03:01Z</dcterms:created>
  <dcterms:modified xsi:type="dcterms:W3CDTF">2023-07-27T15:37:14Z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0x0101004C8FC68E8DA27241B71303AB65550900</vt:lpwstr>
  </property>
</Properties>
</file>